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2413" cy="13716000"/>
  <p:notesSz cx="24382413" cy="13716000"/>
  <p:defaultTextStyle>
    <a:defPPr>
      <a:defRPr lang="de-DE"/>
    </a:defPPr>
    <a:lvl1pPr marL="0" algn="l" defTabSz="1828709">
      <a:defRPr sz="36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36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36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36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36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36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36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36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36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79" autoAdjust="0"/>
  </p:normalViewPr>
  <p:slideViewPr>
    <p:cSldViewPr snapToGrid="0" showGuides="1">
      <p:cViewPr varScale="1">
        <p:scale>
          <a:sx n="44" d="100"/>
          <a:sy n="44" d="100"/>
        </p:scale>
        <p:origin x="1434" y="6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058DCC5-34AB-4E8A-951B-937F8F59716D}" type="datetimeFigureOut">
              <a:rPr lang="de-DE"/>
              <a:t>21.08.2023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DB8878-4A5E-4AC4-9F71-8E7AB51C832D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709">
      <a:defRPr sz="24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>
      <a:defRPr sz="24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>
      <a:defRPr sz="24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>
      <a:defRPr sz="24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>
      <a:defRPr sz="24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>
      <a:defRPr sz="24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>
      <a:defRPr sz="24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>
      <a:defRPr sz="24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>
      <a:defRPr sz="24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reetmap.org/copyright#trademarks" TargetMode="External"/><Relationship Id="rId7" Type="http://schemas.openxmlformats.org/officeDocument/2006/relationships/hyperlink" Target="https://creativecommons.org/licenses/by-sa/2.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pendatacommons.org/licenses/odbl/1.0/" TargetMode="External"/><Relationship Id="rId5" Type="http://schemas.openxmlformats.org/officeDocument/2006/relationships/hyperlink" Target="https://osmfoundation.org/" TargetMode="External"/><Relationship Id="rId4" Type="http://schemas.openxmlformats.org/officeDocument/2006/relationships/hyperlink" Target="https://opendatacommons.org/licenses/odbl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18287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/>
              <a:t>Abbildung: https://openclipart.org/detail/305708/city-park-remix </a:t>
            </a:r>
            <a:endParaRPr/>
          </a:p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DB8878-4A5E-4AC4-9F71-8E7AB51C832D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>
                <a:solidFill>
                  <a:prstClr val="black"/>
                </a:solidFill>
                <a:latin typeface="Source Sans Pro"/>
                <a:cs typeface="+mn-cs"/>
              </a:rPr>
              <a:t>Karte: </a:t>
            </a:r>
            <a:r>
              <a:rPr lang="de-DE" sz="2400" kern="0" dirty="0" err="1">
                <a:solidFill>
                  <a:prstClr val="black"/>
                </a:solidFill>
              </a:rPr>
              <a:t>OpenStreetMap</a:t>
            </a:r>
            <a:r>
              <a:rPr lang="de-DE" sz="2400" kern="0" dirty="0">
                <a:solidFill>
                  <a:prstClr val="black"/>
                </a:solidFill>
              </a:rPr>
              <a:t>, </a:t>
            </a:r>
            <a:r>
              <a:rPr lang="de-DE" sz="2400" kern="0" dirty="0">
                <a:solidFill>
                  <a:prstClr val="black"/>
                </a:solidFill>
                <a:latin typeface="Source Sans Pro"/>
                <a:cs typeface="+mn-cs"/>
              </a:rPr>
              <a:t>lizenziert </a:t>
            </a:r>
            <a:r>
              <a:rPr lang="de-DE" sz="2400" kern="0" dirty="0">
                <a:solidFill>
                  <a:prstClr val="black"/>
                </a:solidFill>
              </a:rPr>
              <a:t>unter CC-BY-SA 2.0 (https://creativecommons.org/licenses/by-sa/2.0/), grüne Punkte hinzugefügt von Beuth: https://www.beuth.de/de/normen-services/auslegestellen#/</a:t>
            </a:r>
            <a:endParaRPr lang="de-DE" sz="2400" kern="0" dirty="0">
              <a:solidFill>
                <a:prstClr val="black"/>
              </a:solidFill>
              <a:latin typeface="Source Sans Pro"/>
              <a:cs typeface="+mn-cs"/>
            </a:endParaRPr>
          </a:p>
          <a:p>
            <a:endParaRPr lang="en-US" dirty="0"/>
          </a:p>
          <a:p>
            <a:r>
              <a:rPr lang="en-US" dirty="0" err="1"/>
              <a:t>OpenStreetMap</a:t>
            </a:r>
            <a:r>
              <a:rPr lang="en-US" baseline="30000" dirty="0">
                <a:hlinkClick r:id="rId3"/>
              </a:rPr>
              <a:t>®</a:t>
            </a:r>
            <a:r>
              <a:rPr lang="en-US" dirty="0"/>
              <a:t> is </a:t>
            </a:r>
            <a:r>
              <a:rPr lang="en-US" i="1" dirty="0" err="1"/>
              <a:t>offene</a:t>
            </a:r>
            <a:r>
              <a:rPr lang="en-US" i="1" dirty="0"/>
              <a:t> </a:t>
            </a:r>
            <a:r>
              <a:rPr lang="en-US" i="1" dirty="0" err="1"/>
              <a:t>Daten</a:t>
            </a:r>
            <a:r>
              <a:rPr lang="en-US" dirty="0"/>
              <a:t>, licensed under the </a:t>
            </a:r>
            <a:r>
              <a:rPr lang="en-US" dirty="0">
                <a:hlinkClick r:id="rId4"/>
              </a:rPr>
              <a:t>Open Data Commons Open Database License</a:t>
            </a:r>
            <a:r>
              <a:rPr lang="en-US" dirty="0"/>
              <a:t> (</a:t>
            </a:r>
            <a:r>
              <a:rPr lang="en-US" dirty="0" err="1"/>
              <a:t>ODbL</a:t>
            </a:r>
            <a:r>
              <a:rPr lang="en-US" dirty="0"/>
              <a:t>) by the </a:t>
            </a:r>
            <a:r>
              <a:rPr lang="en-US" dirty="0" err="1">
                <a:hlinkClick r:id="rId5"/>
              </a:rPr>
              <a:t>OpenStreetMap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Stiftung</a:t>
            </a:r>
            <a:r>
              <a:rPr lang="en-US" dirty="0"/>
              <a:t> (OSMF). </a:t>
            </a:r>
          </a:p>
          <a:p>
            <a:r>
              <a:rPr lang="en-US" dirty="0"/>
              <a:t>You are free to copy, distribute, transmit and adapt our data, as long as you credit </a:t>
            </a:r>
            <a:r>
              <a:rPr lang="en-US" dirty="0" err="1"/>
              <a:t>OpenStreetMap</a:t>
            </a:r>
            <a:r>
              <a:rPr lang="en-US" dirty="0"/>
              <a:t> and its contributors. If you alter or build upon our data, you may distribute the result only under the same </a:t>
            </a:r>
            <a:r>
              <a:rPr lang="en-US" dirty="0" err="1"/>
              <a:t>licence</a:t>
            </a:r>
            <a:r>
              <a:rPr lang="en-US" dirty="0"/>
              <a:t>. The full </a:t>
            </a:r>
            <a:r>
              <a:rPr lang="en-US" dirty="0" err="1">
                <a:hlinkClick r:id="rId6"/>
              </a:rPr>
              <a:t>Rechtstext</a:t>
            </a:r>
            <a:r>
              <a:rPr lang="en-US" dirty="0"/>
              <a:t> explains your rights and responsibilities. </a:t>
            </a:r>
          </a:p>
          <a:p>
            <a:r>
              <a:rPr lang="en-US" dirty="0"/>
              <a:t>Our documentation is licensed under the </a:t>
            </a:r>
            <a:r>
              <a:rPr lang="en-US" dirty="0">
                <a:hlinkClick r:id="rId7"/>
              </a:rPr>
              <a:t>Creative Commons Attribution-</a:t>
            </a:r>
            <a:r>
              <a:rPr lang="en-US" dirty="0" err="1">
                <a:hlinkClick r:id="rId7"/>
              </a:rPr>
              <a:t>ShareAlike</a:t>
            </a:r>
            <a:r>
              <a:rPr lang="en-US" dirty="0">
                <a:hlinkClick r:id="rId7"/>
              </a:rPr>
              <a:t> 2.0</a:t>
            </a:r>
            <a:r>
              <a:rPr lang="en-US" dirty="0"/>
              <a:t> license (CC BY-SA 2.0).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B8878-4A5E-4AC4-9F71-8E7AB51C832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06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813362" y="8440074"/>
            <a:ext cx="18286810" cy="2880360"/>
          </a:xfrm>
        </p:spPr>
        <p:txBody>
          <a:bodyPr/>
          <a:lstStyle>
            <a:lvl1pPr marL="0" indent="0" algn="l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7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9275552" y="2674620"/>
            <a:ext cx="449884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4154912" y="2674620"/>
            <a:ext cx="4458046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4154912" y="8160344"/>
            <a:ext cx="9619487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24382798" cy="137153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350202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64237" y="609366"/>
            <a:ext cx="5364000" cy="1041258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 bwMode="auto">
          <a:xfrm>
            <a:off x="1813362" y="9145844"/>
            <a:ext cx="9124950" cy="2779712"/>
          </a:xfrm>
        </p:spPr>
        <p:txBody>
          <a:bodyPr/>
          <a:lstStyle>
            <a:lvl1pPr>
              <a:defRPr sz="4400" b="1" cap="all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tabLst>
                <a:tab pos="895350" algn="l"/>
              </a:tabLst>
              <a:defRPr sz="4400" b="0">
                <a:solidFill>
                  <a:schemeClr val="bg1"/>
                </a:solidFill>
              </a:defRPr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1840883" y="12895581"/>
            <a:ext cx="1944733" cy="730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Kapitelbezeichnung • Thema</a:t>
            </a:r>
            <a:endParaRPr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verzeichn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262738" cy="6794374"/>
          </a:xfrm>
        </p:spPr>
        <p:txBody>
          <a:bodyPr/>
          <a:lstStyle>
            <a:lvl1pPr marL="0" marR="0" indent="0" algn="l" defTabSz="914400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tx2"/>
              </a:buClr>
              <a:buSzTx/>
              <a:buFont typeface="+mj-lt"/>
              <a:buNone/>
              <a:defRPr sz="73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500"/>
            </a:lvl2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8356580" cy="13715999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62" y="427"/>
            <a:ext cx="24381273" cy="137144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3362" y="2861946"/>
            <a:ext cx="18286810" cy="4775200"/>
          </a:xfrm>
        </p:spPr>
        <p:txBody>
          <a:bodyPr anchor="b"/>
          <a:lstStyle>
            <a:lvl1pPr algn="l">
              <a:defRPr sz="9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/>
              <a:t>Kapiteltitel</a:t>
            </a:r>
            <a:endParaRPr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670385" y="622860"/>
            <a:ext cx="5336771" cy="9583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0" y="2674620"/>
            <a:ext cx="1346453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 bwMode="auto">
          <a:xfrm>
            <a:off x="945326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 bwMode="auto">
          <a:xfrm>
            <a:off x="17065642" y="4297680"/>
            <a:ext cx="684591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0309861" y="8229600"/>
            <a:ext cx="6355080" cy="482346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6"/>
          </p:nvPr>
        </p:nvSpPr>
        <p:spPr bwMode="auto">
          <a:xfrm>
            <a:off x="14950440" y="2674620"/>
            <a:ext cx="882395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7"/>
          </p:nvPr>
        </p:nvSpPr>
        <p:spPr bwMode="auto">
          <a:xfrm>
            <a:off x="10309860" y="2674620"/>
            <a:ext cx="4032941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8"/>
          </p:nvPr>
        </p:nvSpPr>
        <p:spPr bwMode="auto">
          <a:xfrm>
            <a:off x="17305020" y="8160344"/>
            <a:ext cx="6469379" cy="4892716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22070678" cy="1165860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97680"/>
            <a:ext cx="22070678" cy="7777353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11088734" cy="98860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4261104"/>
            <a:ext cx="11088734" cy="7836789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 bwMode="auto">
          <a:xfrm>
            <a:off x="14173200" y="2674620"/>
            <a:ext cx="9601199" cy="10378440"/>
          </a:xfrm>
        </p:spPr>
        <p:txBody>
          <a:bodyPr/>
          <a:lstStyle/>
          <a:p>
            <a:pPr>
              <a:defRPr/>
            </a:pPr>
            <a:r>
              <a:rPr lang="de-DE"/>
              <a:t>Bild durch Klicken auf Symbol hinzufügen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1907381" y="647699"/>
            <a:ext cx="297570" cy="29757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1840882" y="2674620"/>
            <a:ext cx="8286097" cy="22631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40882" y="5280660"/>
            <a:ext cx="8286097" cy="6817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de-DE"/>
              <a:t>Hier kann eine Subline stehen.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2391503" y="674084"/>
            <a:ext cx="16221455" cy="246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algn="l">
              <a:defRPr/>
            </a:pPr>
            <a:r>
              <a:rPr lang="de-DE"/>
              <a:t>Kapitelbezeichnung • Thema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907381" y="674084"/>
            <a:ext cx="298800" cy="24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A11F07-76ED-4A84-9391-56977295E5C2}" type="slidenum">
              <a:rPr lang="de-DE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7300" b="1" cap="none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2600"/>
        </a:spcBef>
        <a:buFont typeface="Arial"/>
        <a:buNone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 b="1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>
        <a:lnSpc>
          <a:spcPct val="110000"/>
        </a:lnSpc>
        <a:spcBef>
          <a:spcPts val="3000"/>
        </a:spcBef>
        <a:buFont typeface="Arial"/>
        <a:buNone/>
        <a:defRPr sz="2600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914400">
        <a:lnSpc>
          <a:spcPct val="11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270000" algn="l" defTabSz="914400">
        <a:lnSpc>
          <a:spcPct val="100000"/>
        </a:lnSpc>
        <a:spcBef>
          <a:spcPts val="3000"/>
        </a:spcBef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uth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hyperlink" Target="https://nautos.de/V2X/search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1" y="2061565"/>
            <a:ext cx="14263454" cy="9476509"/>
          </a:xfrm>
        </p:spPr>
        <p:txBody>
          <a:bodyPr/>
          <a:lstStyle/>
          <a:p>
            <a:pPr>
              <a:defRPr/>
            </a:pPr>
            <a:r>
              <a:rPr lang="de-DE" dirty="0"/>
              <a:t>Normen-ABC</a:t>
            </a:r>
            <a:br>
              <a:rPr lang="de-DE" dirty="0"/>
            </a:br>
            <a:r>
              <a:rPr lang="de-DE" sz="6000" dirty="0"/>
              <a:t>B: Bedeutung &amp; Beschaffung </a:t>
            </a:r>
            <a:br>
              <a:rPr lang="de-DE" sz="6000" dirty="0"/>
            </a:br>
            <a:r>
              <a:rPr lang="de-DE" sz="6000" dirty="0"/>
              <a:t>     von Normen</a:t>
            </a:r>
            <a:br>
              <a:rPr lang="de-DE" sz="6000" dirty="0"/>
            </a:br>
            <a:br>
              <a:rPr lang="de-DE" dirty="0"/>
            </a:br>
            <a:r>
              <a:rPr lang="de-DE" sz="4400" b="0" dirty="0"/>
              <a:t>Video-</a:t>
            </a:r>
            <a:r>
              <a:rPr lang="de-DE" sz="4400" b="0" dirty="0" err="1"/>
              <a:t>Lecture</a:t>
            </a:r>
            <a:r>
              <a:rPr lang="de-DE" sz="4400" b="0" dirty="0"/>
              <a:t> </a:t>
            </a:r>
            <a:br>
              <a:rPr lang="de-DE" sz="4400" b="0" dirty="0"/>
            </a:br>
            <a:r>
              <a:rPr lang="de-DE" sz="4400" b="0" dirty="0"/>
              <a:t>von </a:t>
            </a:r>
            <a:r>
              <a:rPr lang="de-DE" sz="4400" dirty="0"/>
              <a:t>Prof. Dr.-Ing. Paul R. Melcher</a:t>
            </a:r>
            <a:br>
              <a:rPr lang="de-DE" sz="4400" dirty="0"/>
            </a:br>
            <a:br>
              <a:rPr lang="de-DE" sz="4400" dirty="0"/>
            </a:br>
            <a:r>
              <a:rPr lang="de-DE" sz="4400" b="0" dirty="0"/>
              <a:t>Hochschul- und Kreisbibliothek</a:t>
            </a:r>
            <a:br>
              <a:rPr lang="de-DE" sz="4400" b="0" dirty="0"/>
            </a:br>
            <a:r>
              <a:rPr lang="de-DE" sz="4400" b="0" dirty="0"/>
              <a:t>Bonn-Rhein-Sieg</a:t>
            </a:r>
            <a:br>
              <a:rPr lang="de-DE" sz="4400" dirty="0"/>
            </a:br>
            <a:br>
              <a:rPr lang="de-DE" sz="4400" dirty="0"/>
            </a:br>
            <a:br>
              <a:rPr lang="de-DE" sz="4400" dirty="0"/>
            </a:br>
            <a:endParaRPr lang="de-DE" sz="4400" dirty="0"/>
          </a:p>
        </p:txBody>
      </p:sp>
      <p:sp>
        <p:nvSpPr>
          <p:cNvPr id="4" name="Untertitel 2"/>
          <p:cNvSpPr txBox="1"/>
          <p:nvPr/>
        </p:nvSpPr>
        <p:spPr bwMode="auto">
          <a:xfrm>
            <a:off x="1813361" y="10297336"/>
            <a:ext cx="13648311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100000"/>
              </a:lnSpc>
              <a:spcBef>
                <a:spcPts val="30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e-DE" sz="4400"/>
              <a:t>Aufgenommen im One Button Recording Studio</a:t>
            </a:r>
            <a:endParaRPr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06" y="11247958"/>
            <a:ext cx="12680779" cy="2298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Bildplatzhalter 3"/>
          <p:cNvPicPr>
            <a:picLocks noChangeAspect="1"/>
          </p:cNvPicPr>
          <p:nvPr/>
        </p:nvPicPr>
        <p:blipFill>
          <a:blip r:embed="rId2"/>
          <a:srcRect l="11299" r="-2906"/>
          <a:stretch/>
        </p:blipFill>
        <p:spPr bwMode="auto">
          <a:xfrm>
            <a:off x="0" y="0"/>
            <a:ext cx="22347043" cy="13715999"/>
          </a:xfrm>
          <a:prstGeom prst="rect">
            <a:avLst/>
          </a:prstGeom>
        </p:spPr>
      </p:pic>
      <p:pic>
        <p:nvPicPr>
          <p:cNvPr id="6" name="Grafik 5" descr="Die runde Fläche ist flexibel und kann nach Bedarf vergrößert und verkleinert werden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59300" y="-676"/>
            <a:ext cx="19823113" cy="1371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9160020" y="623651"/>
            <a:ext cx="4644000" cy="901491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19077322" y="2936303"/>
            <a:ext cx="4726698" cy="10156045"/>
          </a:xfrm>
        </p:spPr>
        <p:txBody>
          <a:bodyPr/>
          <a:lstStyle/>
          <a:p>
            <a:pPr lvl="0">
              <a:defRPr/>
            </a:pPr>
            <a:r>
              <a:rPr lang="de-DE"/>
              <a:t>1</a:t>
            </a:r>
            <a:endParaRPr/>
          </a:p>
          <a:p>
            <a:pPr lvl="1">
              <a:defRPr/>
            </a:pPr>
            <a:r>
              <a:rPr lang="de-DE" sz="4000"/>
              <a:t>Welche Bedeutung haben Normen?</a:t>
            </a:r>
            <a:endParaRPr/>
          </a:p>
          <a:p>
            <a:pPr lvl="1">
              <a:defRPr/>
            </a:pPr>
            <a:endParaRPr lang="de-DE"/>
          </a:p>
          <a:p>
            <a:pPr lvl="0">
              <a:defRPr/>
            </a:pPr>
            <a:r>
              <a:rPr lang="de-DE"/>
              <a:t>2</a:t>
            </a:r>
            <a:endParaRPr/>
          </a:p>
          <a:p>
            <a:pPr lvl="1">
              <a:defRPr/>
            </a:pPr>
            <a:r>
              <a:rPr lang="de-DE" sz="4000"/>
              <a:t>Wie sind Normen  beschaffbar?  </a:t>
            </a:r>
            <a:endParaRPr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  <a:p>
            <a:pPr lvl="1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2368414" cy="1016226"/>
          </a:xfrm>
        </p:spPr>
        <p:txBody>
          <a:bodyPr/>
          <a:lstStyle/>
          <a:p>
            <a:pPr>
              <a:defRPr/>
            </a:pPr>
            <a:r>
              <a:rPr lang="de-DE" b="0" dirty="0"/>
              <a:t>1 Bedeutung von Normen für Menschen &amp; Wirtschaft</a:t>
            </a:r>
            <a:endParaRPr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907380" y="10089426"/>
            <a:ext cx="21313174" cy="822914"/>
          </a:xfrm>
        </p:spPr>
        <p:txBody>
          <a:bodyPr/>
          <a:lstStyle/>
          <a:p>
            <a:pPr marL="742950" indent="-742950">
              <a:buFont typeface="Wingdings"/>
              <a:buChar char="Ø"/>
              <a:defRPr/>
            </a:pPr>
            <a:r>
              <a:rPr lang="de-DE" sz="4400" dirty="0"/>
              <a:t>Normen stärken die Wettbewerbsfähigkeit und nachhaltige Entwicklung!</a:t>
            </a:r>
            <a:endParaRPr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 bwMode="auto">
          <a:xfrm>
            <a:off x="14364767" y="6650040"/>
            <a:ext cx="5373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B050"/>
                </a:solidFill>
              </a:rPr>
              <a:t>Wirtschaftlicher Nutzen </a:t>
            </a:r>
            <a:endParaRPr dirty="0"/>
          </a:p>
          <a:p>
            <a:pPr>
              <a:defRPr/>
            </a:pPr>
            <a:r>
              <a:rPr lang="de-DE" dirty="0">
                <a:solidFill>
                  <a:srgbClr val="00B050"/>
                </a:solidFill>
              </a:rPr>
              <a:t>in Deutschland: </a:t>
            </a:r>
            <a:endParaRPr dirty="0"/>
          </a:p>
          <a:p>
            <a:pPr>
              <a:defRPr/>
            </a:pPr>
            <a:r>
              <a:rPr lang="de-DE" dirty="0">
                <a:solidFill>
                  <a:srgbClr val="00B050"/>
                </a:solidFill>
              </a:rPr>
              <a:t>17 Mrd. € pro Jahr! </a:t>
            </a:r>
            <a:br>
              <a:rPr lang="de-DE" dirty="0"/>
            </a:br>
            <a:endParaRPr lang="de-DE" dirty="0"/>
          </a:p>
        </p:txBody>
      </p:sp>
      <p:sp>
        <p:nvSpPr>
          <p:cNvPr id="10" name="Textfeld 9"/>
          <p:cNvSpPr txBox="1"/>
          <p:nvPr/>
        </p:nvSpPr>
        <p:spPr bwMode="auto">
          <a:xfrm>
            <a:off x="18938631" y="13087290"/>
            <a:ext cx="5048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/>
              <a:t>Abbildung: CC0-Lizenz, openclipart.org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960135" y="4260904"/>
            <a:ext cx="21260419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defTabSz="914400">
              <a:lnSpc>
                <a:spcPct val="110000"/>
              </a:lnSpc>
              <a:spcBef>
                <a:spcPts val="2600"/>
              </a:spcBef>
              <a:buFont typeface="Wingdings"/>
              <a:buChar char="Ø"/>
              <a:defRPr/>
            </a:pPr>
            <a:r>
              <a:rPr lang="de-DE" sz="4400" dirty="0"/>
              <a:t>Normen ermöglichen weltweite Austauschbarkeit und Vergleichbarkeit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08030" y="5363085"/>
            <a:ext cx="4237893" cy="423789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100359" y="6758716"/>
            <a:ext cx="2195350" cy="1470884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1986441" y="3142763"/>
            <a:ext cx="12830757" cy="77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defTabSz="914400">
              <a:lnSpc>
                <a:spcPct val="110000"/>
              </a:lnSpc>
              <a:spcBef>
                <a:spcPts val="2600"/>
              </a:spcBef>
              <a:buFont typeface="Wingdings"/>
              <a:buChar char="Ø"/>
              <a:defRPr/>
            </a:pPr>
            <a:r>
              <a:rPr lang="de-DE" sz="4400" dirty="0"/>
              <a:t>Normen dokumentieren den Stand der Technik!</a:t>
            </a:r>
          </a:p>
        </p:txBody>
      </p:sp>
      <p:sp>
        <p:nvSpPr>
          <p:cNvPr id="19" name="Rechteck 18"/>
          <p:cNvSpPr/>
          <p:nvPr/>
        </p:nvSpPr>
        <p:spPr>
          <a:xfrm>
            <a:off x="1907380" y="11368536"/>
            <a:ext cx="111972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Wingdings"/>
              <a:buChar char="Ø"/>
              <a:defRPr/>
            </a:pPr>
            <a:r>
              <a:rPr lang="de-DE" sz="4400" dirty="0"/>
              <a:t>Normen schaffen die Märkte der Zukunft!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43599"/>
            <a:ext cx="21895418" cy="1656080"/>
          </a:xfrm>
        </p:spPr>
        <p:txBody>
          <a:bodyPr/>
          <a:lstStyle/>
          <a:p>
            <a:pPr>
              <a:defRPr/>
            </a:pPr>
            <a:r>
              <a:rPr lang="de-DE" b="0"/>
              <a:t>Beispiel China: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2" y="3268986"/>
            <a:ext cx="22116398" cy="1751901"/>
          </a:xfrm>
        </p:spPr>
        <p:txBody>
          <a:bodyPr/>
          <a:lstStyle/>
          <a:p>
            <a:pPr>
              <a:defRPr/>
            </a:pPr>
            <a:r>
              <a:rPr lang="de-DE" sz="4400"/>
              <a:t>1985 trat China als damaliges erstes Entwicklungsland der </a:t>
            </a:r>
            <a:br>
              <a:rPr lang="de-DE" sz="4400"/>
            </a:br>
            <a:r>
              <a:rPr lang="de-DE" sz="4400"/>
              <a:t> </a:t>
            </a:r>
            <a:r>
              <a:rPr lang="de-DE" sz="4400" b="1"/>
              <a:t>I</a:t>
            </a:r>
            <a:r>
              <a:rPr lang="de-DE" sz="4400"/>
              <a:t>nternational </a:t>
            </a:r>
            <a:r>
              <a:rPr lang="de-DE" sz="4400" b="1"/>
              <a:t>S</a:t>
            </a:r>
            <a:r>
              <a:rPr lang="de-DE" sz="4400"/>
              <a:t>tandardisation </a:t>
            </a:r>
            <a:r>
              <a:rPr lang="de-DE" sz="4400" b="1"/>
              <a:t>O</a:t>
            </a:r>
            <a:r>
              <a:rPr lang="de-DE" sz="4400"/>
              <a:t>rganisation (</a:t>
            </a:r>
            <a:r>
              <a:rPr lang="de-DE" sz="4400" b="1"/>
              <a:t>ISO</a:t>
            </a:r>
            <a:r>
              <a:rPr lang="de-DE" sz="4400"/>
              <a:t>) bei.</a:t>
            </a:r>
            <a:endParaRPr/>
          </a:p>
          <a:p>
            <a:pPr>
              <a:defRPr/>
            </a:pPr>
            <a:br>
              <a:rPr lang="de-DE" sz="4400"/>
            </a:br>
            <a:endParaRPr lang="de-DE" sz="4400">
              <a:solidFill>
                <a:srgbClr val="FF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4</a:t>
            </a:fld>
            <a:endParaRPr lang="de-DE"/>
          </a:p>
        </p:txBody>
      </p:sp>
      <p:sp>
        <p:nvSpPr>
          <p:cNvPr id="8" name="Inhaltsplatzhalter 2"/>
          <p:cNvSpPr txBox="1"/>
          <p:nvPr/>
        </p:nvSpPr>
        <p:spPr bwMode="auto">
          <a:xfrm>
            <a:off x="1907381" y="10503833"/>
            <a:ext cx="20836238" cy="1751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4400">
              <a:solidFill>
                <a:srgbClr val="FF0000"/>
              </a:solidFill>
            </a:endParaRPr>
          </a:p>
          <a:p>
            <a:pPr>
              <a:defRPr/>
            </a:pPr>
            <a:endParaRPr lang="de-DE" sz="440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2056781" y="11011375"/>
            <a:ext cx="21734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4000" b="1" i="1"/>
              <a:t>„Beim Wettlauf um Standards und Normen geht es um Geltung, aber auch um Gewinne. </a:t>
            </a:r>
            <a:br>
              <a:rPr lang="de-DE" sz="4000" b="1" i="1"/>
            </a:br>
            <a:r>
              <a:rPr lang="de-DE" sz="4000" b="1" i="1"/>
              <a:t>Wem der Standard gehört, dem gehört der Markt“  </a:t>
            </a:r>
            <a:endParaRPr lang="de-DE" sz="4000" b="1"/>
          </a:p>
        </p:txBody>
      </p:sp>
      <p:sp>
        <p:nvSpPr>
          <p:cNvPr id="19" name="Rechteck 18"/>
          <p:cNvSpPr/>
          <p:nvPr/>
        </p:nvSpPr>
        <p:spPr bwMode="auto">
          <a:xfrm>
            <a:off x="2002128" y="7851543"/>
            <a:ext cx="1198272" cy="798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 bwMode="auto">
          <a:xfrm>
            <a:off x="2025298" y="8955089"/>
            <a:ext cx="21687832" cy="798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Textfeld 20"/>
          <p:cNvSpPr txBox="1"/>
          <p:nvPr/>
        </p:nvSpPr>
        <p:spPr bwMode="auto">
          <a:xfrm>
            <a:off x="2025298" y="7962900"/>
            <a:ext cx="136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6000</a:t>
            </a:r>
            <a:endParaRPr/>
          </a:p>
        </p:txBody>
      </p:sp>
      <p:sp>
        <p:nvSpPr>
          <p:cNvPr id="22" name="Textfeld 21"/>
          <p:cNvSpPr txBox="1"/>
          <p:nvPr/>
        </p:nvSpPr>
        <p:spPr bwMode="auto">
          <a:xfrm>
            <a:off x="20928330" y="9030934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1 2 0. 0 0 0 </a:t>
            </a:r>
            <a:endParaRPr/>
          </a:p>
        </p:txBody>
      </p:sp>
      <p:sp>
        <p:nvSpPr>
          <p:cNvPr id="23" name="Textfeld 22"/>
          <p:cNvSpPr txBox="1"/>
          <p:nvPr/>
        </p:nvSpPr>
        <p:spPr bwMode="auto">
          <a:xfrm>
            <a:off x="1968878" y="5800386"/>
            <a:ext cx="22049899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10000"/>
              </a:lnSpc>
              <a:spcBef>
                <a:spcPts val="2600"/>
              </a:spcBef>
              <a:defRPr/>
            </a:pPr>
            <a:r>
              <a:rPr lang="de-DE" sz="4400"/>
              <a:t>Entwicklung der chinesischen "Guóbiāo" </a:t>
            </a:r>
            <a:r>
              <a:rPr lang="ja-JP" sz="4400"/>
              <a:t>国标</a:t>
            </a:r>
            <a:r>
              <a:rPr lang="de-DE" sz="4400"/>
              <a:t> Normen: </a:t>
            </a:r>
            <a:endParaRPr/>
          </a:p>
        </p:txBody>
      </p:sp>
      <p:sp>
        <p:nvSpPr>
          <p:cNvPr id="25" name="Textfeld 24"/>
          <p:cNvSpPr txBox="1"/>
          <p:nvPr/>
        </p:nvSpPr>
        <p:spPr bwMode="auto">
          <a:xfrm>
            <a:off x="1968148" y="7125024"/>
            <a:ext cx="136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1980:</a:t>
            </a:r>
            <a:endParaRPr/>
          </a:p>
        </p:txBody>
      </p:sp>
      <p:sp>
        <p:nvSpPr>
          <p:cNvPr id="26" name="Textfeld 25"/>
          <p:cNvSpPr txBox="1"/>
          <p:nvPr/>
        </p:nvSpPr>
        <p:spPr bwMode="auto">
          <a:xfrm>
            <a:off x="22370698" y="8155996"/>
            <a:ext cx="1365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2021:</a:t>
            </a:r>
            <a:endParaRPr/>
          </a:p>
        </p:txBody>
      </p:sp>
      <p:sp>
        <p:nvSpPr>
          <p:cNvPr id="6" name="Rechteck 5"/>
          <p:cNvSpPr/>
          <p:nvPr/>
        </p:nvSpPr>
        <p:spPr bwMode="auto">
          <a:xfrm>
            <a:off x="2025298" y="10194398"/>
            <a:ext cx="6152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b="1"/>
              <a:t>Zitat: Werner von Siemens:</a:t>
            </a:r>
            <a:endParaRPr/>
          </a:p>
        </p:txBody>
      </p:sp>
      <p:sp>
        <p:nvSpPr>
          <p:cNvPr id="9" name="Textfeld 8"/>
          <p:cNvSpPr txBox="1"/>
          <p:nvPr/>
        </p:nvSpPr>
        <p:spPr bwMode="auto">
          <a:xfrm>
            <a:off x="9426633" y="9030934"/>
            <a:ext cx="468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/>
              <a:t>20-fache Steigerung!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813362" y="2861946"/>
            <a:ext cx="11669882" cy="4775200"/>
          </a:xfrm>
        </p:spPr>
        <p:txBody>
          <a:bodyPr/>
          <a:lstStyle/>
          <a:p>
            <a:pPr>
              <a:defRPr/>
            </a:pPr>
            <a:r>
              <a:rPr lang="de-DE">
                <a:solidFill>
                  <a:schemeClr val="accent5"/>
                </a:solidFill>
              </a:rPr>
              <a:t>2 </a:t>
            </a:r>
            <a:br>
              <a:rPr lang="de-DE">
                <a:solidFill>
                  <a:schemeClr val="accent5"/>
                </a:solidFill>
              </a:rPr>
            </a:br>
            <a:r>
              <a:rPr lang="de-DE">
                <a:solidFill>
                  <a:schemeClr val="accent5"/>
                </a:solidFill>
              </a:rPr>
              <a:t>Wie sind Normen beschaffbar?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1" y="1714673"/>
            <a:ext cx="22149649" cy="1656080"/>
          </a:xfrm>
        </p:spPr>
        <p:txBody>
          <a:bodyPr/>
          <a:lstStyle/>
          <a:p>
            <a:pPr>
              <a:defRPr/>
            </a:pPr>
            <a:r>
              <a:rPr lang="de-DE" b="0"/>
              <a:t>2 Normenbeschaffung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1840881" y="3047423"/>
            <a:ext cx="12385073" cy="1509399"/>
          </a:xfrm>
        </p:spPr>
        <p:txBody>
          <a:bodyPr/>
          <a:lstStyle/>
          <a:p>
            <a:pPr>
              <a:spcBef>
                <a:spcPts val="0"/>
              </a:spcBef>
              <a:buSzTx/>
              <a:defRPr/>
            </a:pPr>
            <a:r>
              <a:rPr lang="de-DE" sz="4400" dirty="0"/>
              <a:t>2.1 Im Internet beim Beuth-Verlag </a:t>
            </a:r>
            <a:br>
              <a:rPr lang="de-DE" sz="4400" dirty="0"/>
            </a:br>
            <a:r>
              <a:rPr lang="de-DE" sz="4400" dirty="0"/>
              <a:t>      zur Einsicht und Kauf: </a:t>
            </a:r>
            <a:r>
              <a:rPr lang="de-DE" sz="4400" u="sng" dirty="0">
                <a:hlinkClick r:id="rId3" tooltip="http://www.beuth.de/"/>
              </a:rPr>
              <a:t>www.beuth.de</a:t>
            </a:r>
            <a:endParaRPr lang="de-DE" sz="4400" dirty="0"/>
          </a:p>
          <a:p>
            <a:pPr>
              <a:spcBef>
                <a:spcPts val="0"/>
              </a:spcBef>
              <a:buSzTx/>
              <a:defRPr/>
            </a:pPr>
            <a:endParaRPr lang="de-DE" sz="44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 dirty="0"/>
              <a:t>Normen-ABC von Prof. Dr.-Ing. Paul R. Melcher</a:t>
            </a:r>
            <a:endParaRPr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 bwMode="auto">
          <a:xfrm rot="10800000" flipV="1">
            <a:off x="2857261" y="6617458"/>
            <a:ext cx="11683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Tx/>
              <a:defRPr/>
            </a:pPr>
            <a:r>
              <a:rPr lang="de-DE" sz="4000" dirty="0">
                <a:solidFill>
                  <a:schemeClr val="accent6"/>
                </a:solidFill>
              </a:rPr>
              <a:t>Vorteile: </a:t>
            </a:r>
            <a:br>
              <a:rPr lang="de-DE" sz="4000" dirty="0">
                <a:solidFill>
                  <a:schemeClr val="accent6"/>
                </a:solidFill>
              </a:rPr>
            </a:br>
            <a:r>
              <a:rPr lang="de-DE" sz="4000" dirty="0">
                <a:solidFill>
                  <a:schemeClr val="accent6"/>
                </a:solidFill>
              </a:rPr>
              <a:t>Die Normen zu einem Fachthema in einem Buch!</a:t>
            </a:r>
            <a:endParaRPr dirty="0"/>
          </a:p>
          <a:p>
            <a:pPr>
              <a:spcBef>
                <a:spcPts val="0"/>
              </a:spcBef>
              <a:buSzTx/>
              <a:defRPr/>
            </a:pPr>
            <a:r>
              <a:rPr lang="de-DE" sz="4000" dirty="0">
                <a:solidFill>
                  <a:schemeClr val="accent6"/>
                </a:solidFill>
              </a:rPr>
              <a:t>Kostenfrei ausleihbar!</a:t>
            </a:r>
            <a:endParaRPr dirty="0"/>
          </a:p>
        </p:txBody>
      </p:sp>
      <p:sp>
        <p:nvSpPr>
          <p:cNvPr id="6" name="Rechteck 5"/>
          <p:cNvSpPr/>
          <p:nvPr/>
        </p:nvSpPr>
        <p:spPr bwMode="auto">
          <a:xfrm>
            <a:off x="1840880" y="9159179"/>
            <a:ext cx="134877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SzTx/>
              <a:defRPr/>
            </a:pPr>
            <a:r>
              <a:rPr lang="de-DE" sz="4400" dirty="0"/>
              <a:t>2.3 In Hochschulbibliotheken (    in Karte) </a:t>
            </a:r>
            <a:br>
              <a:rPr lang="de-DE" sz="4400" dirty="0"/>
            </a:br>
            <a:r>
              <a:rPr lang="de-DE" sz="4400" dirty="0"/>
              <a:t>      als Normeninfopoint oder per Fernzugriff in       </a:t>
            </a:r>
            <a:br>
              <a:rPr lang="de-DE" sz="4400" dirty="0"/>
            </a:br>
            <a:r>
              <a:rPr lang="de-DE" sz="4400" dirty="0"/>
              <a:t>      Datenbank „NAUTOS“: </a:t>
            </a:r>
            <a:r>
              <a:rPr lang="de-DE" sz="4400" u="sng" dirty="0">
                <a:hlinkClick r:id="rId4" tooltip="https://nautos.de/V2X/search"/>
              </a:rPr>
              <a:t>www.nautos.de</a:t>
            </a:r>
            <a:endParaRPr lang="de-DE" sz="4000" dirty="0">
              <a:solidFill>
                <a:schemeClr val="accent6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788472" y="11457348"/>
            <a:ext cx="10856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SzTx/>
              <a:defRPr/>
            </a:pPr>
            <a:r>
              <a:rPr lang="de-DE" sz="4000" dirty="0">
                <a:solidFill>
                  <a:schemeClr val="accent6"/>
                </a:solidFill>
              </a:rPr>
              <a:t>Vorteil: </a:t>
            </a:r>
            <a:br>
              <a:rPr lang="de-DE" sz="4000" dirty="0">
                <a:solidFill>
                  <a:schemeClr val="accent6"/>
                </a:solidFill>
              </a:rPr>
            </a:br>
            <a:r>
              <a:rPr lang="de-DE" sz="4000" dirty="0">
                <a:solidFill>
                  <a:schemeClr val="accent6"/>
                </a:solidFill>
              </a:rPr>
              <a:t>Kostenfreier Zugriff! Auf 2,6 Mrd. Datensätze! </a:t>
            </a:r>
            <a:endParaRPr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4800" y="2334867"/>
            <a:ext cx="8229600" cy="938048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 bwMode="auto">
          <a:xfrm>
            <a:off x="15474460" y="11884098"/>
            <a:ext cx="8837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defRPr/>
            </a:pPr>
            <a:r>
              <a:rPr lang="de-DE" sz="2000" dirty="0">
                <a:solidFill>
                  <a:prstClr val="black"/>
                </a:solidFill>
              </a:rPr>
              <a:t>Karte: </a:t>
            </a:r>
            <a:r>
              <a:rPr lang="de-DE" sz="2000" dirty="0" err="1">
                <a:solidFill>
                  <a:prstClr val="black"/>
                </a:solidFill>
              </a:rPr>
              <a:t>OpenStreetMap</a:t>
            </a:r>
            <a:r>
              <a:rPr lang="de-DE" sz="2000" dirty="0">
                <a:solidFill>
                  <a:prstClr val="black"/>
                </a:solidFill>
              </a:rPr>
              <a:t>, lizenziert unter CC-BY-SA 2.0 (https://creativecommons.org/licenses/by-sa/2.0/), grüne Punkte hinzugefügt von Beuth: https://www.beuth.de/de/normen-services/auslegestellen#/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892085" y="5109162"/>
            <a:ext cx="13652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SzTx/>
              <a:defRPr/>
            </a:pPr>
            <a:r>
              <a:rPr lang="de-DE" sz="4400" dirty="0"/>
              <a:t>2.2 In Hochschulbibliotheken (    in Karte)</a:t>
            </a:r>
          </a:p>
          <a:p>
            <a:pPr>
              <a:spcBef>
                <a:spcPts val="0"/>
              </a:spcBef>
              <a:buSzTx/>
              <a:defRPr/>
            </a:pPr>
            <a:r>
              <a:rPr lang="de-DE" sz="4400" dirty="0"/>
              <a:t>      als DIN-Taschenbücher oder CD-ROM</a:t>
            </a:r>
          </a:p>
        </p:txBody>
      </p:sp>
      <p:sp>
        <p:nvSpPr>
          <p:cNvPr id="11" name="Flussdiagramm: Verbinder 10"/>
          <p:cNvSpPr/>
          <p:nvPr/>
        </p:nvSpPr>
        <p:spPr>
          <a:xfrm>
            <a:off x="9047094" y="5337864"/>
            <a:ext cx="360679" cy="388708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3" name="Flussdiagramm: Verbinder 12"/>
          <p:cNvSpPr/>
          <p:nvPr/>
        </p:nvSpPr>
        <p:spPr bwMode="auto">
          <a:xfrm>
            <a:off x="9020633" y="9372599"/>
            <a:ext cx="369557" cy="36173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_dark blue"/>
          <p:cNvSpPr>
            <a:spLocks noGrp="1"/>
          </p:cNvSpPr>
          <p:nvPr>
            <p:ph type="title"/>
          </p:nvPr>
        </p:nvSpPr>
        <p:spPr bwMode="auto">
          <a:xfrm>
            <a:off x="1840882" y="1710343"/>
            <a:ext cx="19863418" cy="1656080"/>
          </a:xfrm>
        </p:spPr>
        <p:txBody>
          <a:bodyPr/>
          <a:lstStyle/>
          <a:p>
            <a:pPr>
              <a:defRPr/>
            </a:pPr>
            <a:r>
              <a:rPr lang="de-DE"/>
              <a:t>Normendatenbank „Nautos“</a:t>
            </a:r>
            <a:r>
              <a:rPr lang="de-DE" b="0"/>
              <a:t> - Suchmaske:</a:t>
            </a:r>
            <a:endParaRPr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4"/>
          </p:nvPr>
        </p:nvSpPr>
        <p:spPr bwMode="auto"/>
        <p:txBody>
          <a:bodyPr/>
          <a:lstStyle/>
          <a:p>
            <a:pPr algn="l">
              <a:defRPr/>
            </a:pPr>
            <a:r>
              <a:rPr lang="de-DE"/>
              <a:t>Normen-ABC von Prof. Dr.-Ing. Paul R. Melcher</a:t>
            </a:r>
            <a:endParaRPr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 bwMode="auto"/>
        <p:txBody>
          <a:bodyPr/>
          <a:lstStyle/>
          <a:p>
            <a:pPr>
              <a:defRPr/>
            </a:pPr>
            <a:fld id="{D8A11F07-76ED-4A84-9391-56977295E5C2}" type="slidenum">
              <a:rPr lang="de-DE"/>
              <a:t>7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07381" y="3022952"/>
            <a:ext cx="18748940" cy="94897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auto">
          <a:xfrm>
            <a:off x="9690572" y="4597016"/>
            <a:ext cx="984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5400" b="1" dirty="0">
                <a:solidFill>
                  <a:srgbClr val="FF0000"/>
                </a:solidFill>
              </a:rPr>
              <a:t>1.</a:t>
            </a:r>
            <a:endParaRPr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0675310" y="5714985"/>
            <a:ext cx="2924311" cy="57722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 bwMode="auto">
          <a:xfrm>
            <a:off x="2698592" y="9900189"/>
            <a:ext cx="874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5400" b="1">
                <a:solidFill>
                  <a:srgbClr val="FF0000"/>
                </a:solidFill>
              </a:rPr>
              <a:t>2</a:t>
            </a:r>
            <a:r>
              <a:rPr lang="de-DE" sz="5400">
                <a:solidFill>
                  <a:srgbClr val="FF0000"/>
                </a:solidFill>
              </a:rPr>
              <a:t>.</a:t>
            </a:r>
            <a:endParaRPr/>
          </a:p>
        </p:txBody>
      </p:sp>
      <p:sp>
        <p:nvSpPr>
          <p:cNvPr id="10" name="Textfeld 9"/>
          <p:cNvSpPr txBox="1"/>
          <p:nvPr/>
        </p:nvSpPr>
        <p:spPr bwMode="auto">
          <a:xfrm>
            <a:off x="17719288" y="8512030"/>
            <a:ext cx="893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5400" b="1">
                <a:solidFill>
                  <a:srgbClr val="FF0000"/>
                </a:solidFill>
              </a:rPr>
              <a:t>3</a:t>
            </a:r>
            <a:r>
              <a:rPr lang="de-DE" sz="5400">
                <a:solidFill>
                  <a:srgbClr val="FF0000"/>
                </a:solidFill>
              </a:rPr>
              <a:t>.</a:t>
            </a:r>
            <a:endParaRPr/>
          </a:p>
        </p:txBody>
      </p:sp>
      <p:sp>
        <p:nvSpPr>
          <p:cNvPr id="11" name="Textfeld 10"/>
          <p:cNvSpPr txBox="1"/>
          <p:nvPr/>
        </p:nvSpPr>
        <p:spPr bwMode="auto">
          <a:xfrm>
            <a:off x="14799723" y="12858692"/>
            <a:ext cx="9607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 dirty="0"/>
              <a:t>Dieser Screenshot ist von der Lizenz ausgenommen. © Quelle: https://nautos.de/ 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/>
          <p:nvPr/>
        </p:nvSpPr>
        <p:spPr bwMode="auto">
          <a:xfrm>
            <a:off x="1857507" y="2371219"/>
            <a:ext cx="22332529" cy="10779516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10000"/>
              </a:lnSpc>
              <a:spcBef>
                <a:spcPts val="2600"/>
              </a:spcBef>
              <a:buFont typeface="Arial"/>
              <a:buNone/>
              <a:defRPr sz="4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>
              <a:lnSpc>
                <a:spcPct val="110000"/>
              </a:lnSpc>
              <a:spcBef>
                <a:spcPts val="3000"/>
              </a:spcBef>
              <a:buFont typeface="Arial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70000" algn="l" defTabSz="914400">
              <a:lnSpc>
                <a:spcPct val="11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270000" algn="l" defTabSz="914400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Übersicht des Normen ABC´s</a:t>
            </a:r>
          </a:p>
          <a:p>
            <a:pPr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A: </a:t>
            </a:r>
            <a:r>
              <a:rPr lang="de-DE" sz="4400">
                <a:latin typeface="Source Sans Pro"/>
                <a:ea typeface="Arial"/>
                <a:cs typeface="Arial"/>
              </a:rPr>
              <a:t>Arten</a:t>
            </a: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</a:t>
            </a:r>
            <a:r>
              <a:rPr lang="de-DE" sz="4400"/>
              <a:t>von Normen</a:t>
            </a:r>
            <a:endParaRPr/>
          </a:p>
          <a:p>
            <a:pPr marL="571500" indent="-571500">
              <a:lnSpc>
                <a:spcPct val="100000"/>
              </a:lnSpc>
              <a:buFont typeface="Wingdings"/>
              <a:buChar char="ü"/>
              <a:defRPr/>
            </a:pPr>
            <a:r>
              <a:rPr lang="de-DE" sz="60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B: Bedeutung &amp; Beschaffung</a:t>
            </a:r>
            <a:br>
              <a:rPr lang="de-DE" sz="60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</a:br>
            <a:r>
              <a:rPr lang="de-DE" sz="60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     von Normen </a:t>
            </a:r>
            <a:endParaRPr/>
          </a:p>
          <a:p>
            <a:pPr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C: </a:t>
            </a:r>
            <a:r>
              <a:rPr lang="de-DE" sz="4400"/>
              <a:t>CE-Kennzeichnung 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D: </a:t>
            </a:r>
            <a:r>
              <a:rPr lang="de-DE" sz="4400"/>
              <a:t>Die DIN-Norm, die alle Studierenden </a:t>
            </a:r>
            <a:br>
              <a:rPr lang="de-DE" sz="4400"/>
            </a:br>
            <a:r>
              <a:rPr lang="de-DE" sz="4400"/>
              <a:t>     kennen sollten </a:t>
            </a:r>
            <a:endParaRPr/>
          </a:p>
          <a:p>
            <a:pPr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E: </a:t>
            </a:r>
            <a:r>
              <a:rPr lang="de-DE" sz="4400"/>
              <a:t>Entstehung von DIN-Normen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F: </a:t>
            </a:r>
            <a:r>
              <a:rPr lang="de-DE" sz="4400"/>
              <a:t>Formatnormen</a:t>
            </a:r>
            <a:br>
              <a:rPr lang="de-DE" sz="4400"/>
            </a:br>
            <a:r>
              <a:rPr lang="de-DE" sz="4400"/>
              <a:t>…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de-DE" sz="4400">
                <a:solidFill>
                  <a:schemeClr val="accent5"/>
                </a:solidFill>
                <a:latin typeface="Source Sans Pro"/>
                <a:ea typeface="Arial"/>
                <a:cs typeface="Arial"/>
              </a:rPr>
              <a:t>Z: </a:t>
            </a:r>
            <a:r>
              <a:rPr lang="de-DE" sz="4400"/>
              <a:t>Zertifizierungsnormen</a:t>
            </a:r>
            <a:endParaRPr/>
          </a:p>
          <a:p>
            <a:pPr marL="571500" indent="-571500">
              <a:buFont typeface="Wingdings"/>
              <a:buChar char="Ø"/>
              <a:defRPr/>
            </a:pPr>
            <a:endParaRPr lang="de-DE" sz="4400"/>
          </a:p>
          <a:p>
            <a:pPr marL="571500" indent="-571500">
              <a:buFont typeface="Wingdings"/>
              <a:buChar char="Ø"/>
              <a:defRPr/>
            </a:pPr>
            <a:endParaRPr lang="de-DE"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Viel Freude mit dem </a:t>
            </a:r>
            <a:br>
              <a:rPr lang="de-DE"/>
            </a:br>
            <a:r>
              <a:rPr lang="de-DE"/>
              <a:t>Normen-ABC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Kontakt</a:t>
            </a:r>
            <a:endParaRPr/>
          </a:p>
          <a:p>
            <a:pPr lvl="1">
              <a:defRPr/>
            </a:pPr>
            <a:r>
              <a:rPr lang="sv-SE"/>
              <a:t>Prof. Dr.-Ing. Paul R. Melcher</a:t>
            </a:r>
            <a:endParaRPr/>
          </a:p>
          <a:p>
            <a:pPr lvl="1">
              <a:defRPr/>
            </a:pPr>
            <a:endParaRPr lang="sv-SE"/>
          </a:p>
          <a:p>
            <a:pPr lvl="1">
              <a:defRPr/>
            </a:pPr>
            <a:r>
              <a:rPr lang="sv-SE"/>
              <a:t>paul.melcher@h-brs.de</a:t>
            </a:r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-BRS">
      <a:dk1>
        <a:sysClr val="windowText" lastClr="000000"/>
      </a:dk1>
      <a:lt1>
        <a:sysClr val="window" lastClr="FFFFFF"/>
      </a:lt1>
      <a:dk2>
        <a:srgbClr val="00AEEF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154A6C"/>
      </a:accent5>
      <a:accent6>
        <a:srgbClr val="70AD47"/>
      </a:accent6>
      <a:hlink>
        <a:srgbClr val="154A6C"/>
      </a:hlink>
      <a:folHlink>
        <a:srgbClr val="954F72"/>
      </a:folHlink>
    </a:clrScheme>
    <a:fontScheme name="H-BRS">
      <a:majorFont>
        <a:latin typeface="Source Sans Pro"/>
        <a:ea typeface="Arial"/>
        <a:cs typeface="Arial"/>
      </a:majorFont>
      <a:minorFont>
        <a:latin typeface="Source Sans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H-BRS_PPT-VL f. MA_Office 2019</Template>
  <TotalTime>0</TotalTime>
  <Words>629</Words>
  <Application>Microsoft Office PowerPoint</Application>
  <DocSecurity>0</DocSecurity>
  <PresentationFormat>Benutzerdefiniert</PresentationFormat>
  <Paragraphs>76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Source Sans Pro</vt:lpstr>
      <vt:lpstr>Wingdings</vt:lpstr>
      <vt:lpstr>Office</vt:lpstr>
      <vt:lpstr>Normen-ABC B: Bedeutung &amp; Beschaffung       von Normen  Video-Lecture  von Prof. Dr.-Ing. Paul R. Melcher  Hochschul- und Kreisbibliothek Bonn-Rhein-Sieg   </vt:lpstr>
      <vt:lpstr>PowerPoint-Präsentation</vt:lpstr>
      <vt:lpstr>1 Bedeutung von Normen für Menschen &amp; Wirtschaft</vt:lpstr>
      <vt:lpstr>Beispiel China:</vt:lpstr>
      <vt:lpstr>2  Wie sind Normen beschaffbar?</vt:lpstr>
      <vt:lpstr>2 Normenbeschaffung</vt:lpstr>
      <vt:lpstr>Normendatenbank „Nautos“ - Suchmaske:</vt:lpstr>
      <vt:lpstr>PowerPoint-Präsentation</vt:lpstr>
      <vt:lpstr>Viel Freude mit dem  Normen-ABC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Technische Normen  Vorlesung von Prof. Dr. Paul Melcher</dc:title>
  <dc:subject>PPT Technische Normen</dc:subject>
  <dc:creator>Preuss, Sandra;Paul Melcher</dc:creator>
  <cp:keywords/>
  <dc:description/>
  <cp:lastModifiedBy>Sancillo, Anna</cp:lastModifiedBy>
  <cp:revision>101</cp:revision>
  <dcterms:created xsi:type="dcterms:W3CDTF">2023-04-14T07:27:50Z</dcterms:created>
  <dcterms:modified xsi:type="dcterms:W3CDTF">2023-08-21T08:56:46Z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A261BB8D-DA2A-42EF-B8E1-43A6221961FA</vt:lpwstr>
  </property>
  <property fmtid="{D5CDD505-2E9C-101B-9397-08002B2CF9AE}" pid="3" name="ArticulatePath">
    <vt:lpwstr>230601 B Bedeutung  Beschaffung von Normen von Prof. Melcher</vt:lpwstr>
  </property>
</Properties>
</file>