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279" autoAdjust="0"/>
  </p:normalViewPr>
  <p:slideViewPr>
    <p:cSldViewPr snapToGrid="0" showGuides="1">
      <p:cViewPr varScale="1">
        <p:scale>
          <a:sx n="44" d="100"/>
          <a:sy n="44" d="100"/>
        </p:scale>
        <p:origin x="1434" y="6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treetmap.org/copyright#trademarks" TargetMode="External"/><Relationship Id="rId7" Type="http://schemas.openxmlformats.org/officeDocument/2006/relationships/hyperlink" Target="https://creativecommons.org/licenses/by-sa/2.0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pendatacommons.org/licenses/odbl/1.0/" TargetMode="External"/><Relationship Id="rId5" Type="http://schemas.openxmlformats.org/officeDocument/2006/relationships/hyperlink" Target="https://osmfoundation.org/" TargetMode="External"/><Relationship Id="rId4" Type="http://schemas.openxmlformats.org/officeDocument/2006/relationships/hyperlink" Target="https://opendatacommons.org/licenses/odbl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/>
              <a:t>Abbildung: https://openclipart.org/detail/305708/city-park-remix </a:t>
            </a:r>
            <a:endParaRPr/>
          </a:p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prstClr val="black"/>
                </a:solidFill>
                <a:latin typeface="Source Sans Pro"/>
                <a:cs typeface="+mn-cs"/>
              </a:rPr>
              <a:t>Karte: </a:t>
            </a:r>
            <a:r>
              <a:rPr lang="de-DE" sz="2400" kern="0" dirty="0" err="1">
                <a:solidFill>
                  <a:prstClr val="black"/>
                </a:solidFill>
              </a:rPr>
              <a:t>OpenStreetMap</a:t>
            </a:r>
            <a:r>
              <a:rPr lang="de-DE" sz="2400" kern="0" dirty="0">
                <a:solidFill>
                  <a:prstClr val="black"/>
                </a:solidFill>
              </a:rPr>
              <a:t>, </a:t>
            </a:r>
            <a:r>
              <a:rPr lang="de-DE" sz="2400" kern="0" dirty="0">
                <a:solidFill>
                  <a:prstClr val="black"/>
                </a:solidFill>
                <a:latin typeface="Source Sans Pro"/>
                <a:cs typeface="+mn-cs"/>
              </a:rPr>
              <a:t>lizenziert </a:t>
            </a:r>
            <a:r>
              <a:rPr lang="de-DE" sz="2400" kern="0" dirty="0">
                <a:solidFill>
                  <a:prstClr val="black"/>
                </a:solidFill>
              </a:rPr>
              <a:t>unter CC-BY-SA 2.0 (https://creativecommons.org/licenses/by-sa/2.0/), grüne Punkte hinzugefügt von Beuth: https://www.beuth.de/de/normen-services/auslegestellen#/</a:t>
            </a:r>
            <a:endParaRPr lang="de-DE" sz="2400" kern="0" dirty="0">
              <a:solidFill>
                <a:prstClr val="black"/>
              </a:solidFill>
              <a:latin typeface="Source Sans Pro"/>
              <a:cs typeface="+mn-cs"/>
            </a:endParaRPr>
          </a:p>
          <a:p>
            <a:endParaRPr lang="en-US" dirty="0"/>
          </a:p>
          <a:p>
            <a:r>
              <a:rPr lang="en-US" dirty="0" err="1"/>
              <a:t>OpenStreetMap</a:t>
            </a:r>
            <a:r>
              <a:rPr lang="en-US" baseline="30000" dirty="0">
                <a:hlinkClick r:id="rId3"/>
              </a:rPr>
              <a:t>®</a:t>
            </a:r>
            <a:r>
              <a:rPr lang="en-US" dirty="0"/>
              <a:t> is </a:t>
            </a:r>
            <a:r>
              <a:rPr lang="en-US" i="1" dirty="0" err="1"/>
              <a:t>offene</a:t>
            </a:r>
            <a:r>
              <a:rPr lang="en-US" i="1" dirty="0"/>
              <a:t> </a:t>
            </a:r>
            <a:r>
              <a:rPr lang="en-US" i="1" dirty="0" err="1"/>
              <a:t>Daten</a:t>
            </a:r>
            <a:r>
              <a:rPr lang="en-US" dirty="0"/>
              <a:t>, licensed under the </a:t>
            </a:r>
            <a:r>
              <a:rPr lang="en-US" dirty="0">
                <a:hlinkClick r:id="rId4"/>
              </a:rPr>
              <a:t>Open Data Commons Open Database License</a:t>
            </a:r>
            <a:r>
              <a:rPr lang="en-US" dirty="0"/>
              <a:t> (</a:t>
            </a:r>
            <a:r>
              <a:rPr lang="en-US" dirty="0" err="1"/>
              <a:t>ODbL</a:t>
            </a:r>
            <a:r>
              <a:rPr lang="en-US" dirty="0"/>
              <a:t>) by the </a:t>
            </a:r>
            <a:r>
              <a:rPr lang="en-US" dirty="0" err="1">
                <a:hlinkClick r:id="rId5"/>
              </a:rPr>
              <a:t>OpenStreetMap</a:t>
            </a:r>
            <a:r>
              <a:rPr lang="en-US" dirty="0">
                <a:hlinkClick r:id="rId5"/>
              </a:rPr>
              <a:t> </a:t>
            </a:r>
            <a:r>
              <a:rPr lang="en-US" dirty="0" err="1">
                <a:hlinkClick r:id="rId5"/>
              </a:rPr>
              <a:t>Stiftung</a:t>
            </a:r>
            <a:r>
              <a:rPr lang="en-US" dirty="0"/>
              <a:t> (OSMF). </a:t>
            </a:r>
          </a:p>
          <a:p>
            <a:r>
              <a:rPr lang="en-US" dirty="0"/>
              <a:t>You are free to copy, distribute, transmit and adapt our data, as long as you credit </a:t>
            </a:r>
            <a:r>
              <a:rPr lang="en-US" dirty="0" err="1"/>
              <a:t>OpenStreetMap</a:t>
            </a:r>
            <a:r>
              <a:rPr lang="en-US" dirty="0"/>
              <a:t> and its contributors. If you alter or build upon our data, you may distribute the result only under the same </a:t>
            </a:r>
            <a:r>
              <a:rPr lang="en-US" dirty="0" err="1"/>
              <a:t>licence</a:t>
            </a:r>
            <a:r>
              <a:rPr lang="en-US" dirty="0"/>
              <a:t>. The full </a:t>
            </a:r>
            <a:r>
              <a:rPr lang="en-US" dirty="0" err="1">
                <a:hlinkClick r:id="rId6"/>
              </a:rPr>
              <a:t>Rechtstext</a:t>
            </a:r>
            <a:r>
              <a:rPr lang="en-US" dirty="0"/>
              <a:t> explains your rights and responsibilities. </a:t>
            </a:r>
          </a:p>
          <a:p>
            <a:r>
              <a:rPr lang="en-US" dirty="0"/>
              <a:t>Our documentation is licensed under the </a:t>
            </a:r>
            <a:r>
              <a:rPr lang="en-US" dirty="0">
                <a:hlinkClick r:id="rId7"/>
              </a:rPr>
              <a:t>Creative Commons Attribution-</a:t>
            </a:r>
            <a:r>
              <a:rPr lang="en-US" dirty="0" err="1">
                <a:hlinkClick r:id="rId7"/>
              </a:rPr>
              <a:t>ShareAlike</a:t>
            </a:r>
            <a:r>
              <a:rPr lang="en-US" dirty="0">
                <a:hlinkClick r:id="rId7"/>
              </a:rPr>
              <a:t> 2.0</a:t>
            </a:r>
            <a:r>
              <a:rPr lang="en-US" dirty="0"/>
              <a:t> license (CC BY-SA 2.0).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06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uth.d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hyperlink" Target="https://nautos.de/V2X/search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1" y="2061565"/>
            <a:ext cx="14263454" cy="9476509"/>
          </a:xfrm>
        </p:spPr>
        <p:txBody>
          <a:bodyPr/>
          <a:lstStyle/>
          <a:p>
            <a:pPr>
              <a:defRPr/>
            </a:pP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B: Bedeutung &amp; Beschaffung </a:t>
            </a:r>
            <a:br>
              <a:rPr lang="de-DE" sz="6000" dirty="0"/>
            </a:br>
            <a:r>
              <a:rPr lang="de-DE" sz="6000" dirty="0"/>
              <a:t>     von Normen</a:t>
            </a:r>
            <a:br>
              <a:rPr lang="de-DE" sz="6000" dirty="0"/>
            </a:br>
            <a:br>
              <a:rPr lang="de-DE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r>
              <a:rPr lang="de-DE" sz="4400" b="0" dirty="0"/>
              <a:t>von </a:t>
            </a: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endParaRPr lang="de-DE" sz="4400" dirty="0"/>
          </a:p>
        </p:txBody>
      </p:sp>
      <p:sp>
        <p:nvSpPr>
          <p:cNvPr id="4" name="Untertitel 2"/>
          <p:cNvSpPr txBox="1"/>
          <p:nvPr/>
        </p:nvSpPr>
        <p:spPr bwMode="auto">
          <a:xfrm>
            <a:off x="1813361" y="10297336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606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Welche Bedeutung haben Normen?</a:t>
            </a:r>
            <a:endParaRPr/>
          </a:p>
          <a:p>
            <a:pPr lvl="1">
              <a:defRPr/>
            </a:pPr>
            <a:endParaRPr lang="de-DE"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Wie sind Normen  beschaffbar?  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2368414" cy="1016226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 Bedeutung von Normen für Menschen &amp; Wirtschaft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380" y="10089426"/>
            <a:ext cx="21313174" cy="822914"/>
          </a:xfrm>
        </p:spPr>
        <p:txBody>
          <a:bodyPr/>
          <a:lstStyle/>
          <a:p>
            <a:pPr marL="742950" indent="-742950">
              <a:buFont typeface="Wingdings"/>
              <a:buChar char="Ø"/>
              <a:defRPr/>
            </a:pPr>
            <a:r>
              <a:rPr lang="de-DE" sz="4400" dirty="0"/>
              <a:t>Normen stärken die Wettbewerbsfähigkeit und nachhaltige Entwicklung!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3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 bwMode="auto">
          <a:xfrm>
            <a:off x="14364767" y="6650040"/>
            <a:ext cx="5373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Wirtschaftlicher Nutzen </a:t>
            </a:r>
            <a:endParaRPr dirty="0"/>
          </a:p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in Deutschland: </a:t>
            </a:r>
            <a:endParaRPr dirty="0"/>
          </a:p>
          <a:p>
            <a:pPr>
              <a:defRPr/>
            </a:pPr>
            <a:r>
              <a:rPr lang="de-DE" dirty="0">
                <a:solidFill>
                  <a:srgbClr val="00B050"/>
                </a:solidFill>
              </a:rPr>
              <a:t>17 Mrd. € pro Jahr! </a:t>
            </a:r>
            <a:br>
              <a:rPr lang="de-DE" dirty="0"/>
            </a:br>
            <a:endParaRPr lang="de-DE" dirty="0"/>
          </a:p>
        </p:txBody>
      </p:sp>
      <p:sp>
        <p:nvSpPr>
          <p:cNvPr id="10" name="Textfeld 9"/>
          <p:cNvSpPr txBox="1"/>
          <p:nvPr/>
        </p:nvSpPr>
        <p:spPr bwMode="auto">
          <a:xfrm>
            <a:off x="18938631" y="13087290"/>
            <a:ext cx="5048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Abbildung: CC0-Lizenz, openclipart.org 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960135" y="4260904"/>
            <a:ext cx="21260419" cy="77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defTabSz="914400">
              <a:lnSpc>
                <a:spcPct val="110000"/>
              </a:lnSpc>
              <a:spcBef>
                <a:spcPts val="2600"/>
              </a:spcBef>
              <a:buFont typeface="Wingdings"/>
              <a:buChar char="Ø"/>
              <a:defRPr/>
            </a:pPr>
            <a:r>
              <a:rPr lang="de-DE" sz="4400" dirty="0"/>
              <a:t>Normen ermöglichen weltweite Austauschbarkeit und Vergleichbarkeit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08030" y="5363085"/>
            <a:ext cx="4237893" cy="423789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100359" y="6758716"/>
            <a:ext cx="2195350" cy="1470884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1986441" y="3142763"/>
            <a:ext cx="12830757" cy="779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 defTabSz="914400">
              <a:lnSpc>
                <a:spcPct val="110000"/>
              </a:lnSpc>
              <a:spcBef>
                <a:spcPts val="2600"/>
              </a:spcBef>
              <a:buFont typeface="Wingdings"/>
              <a:buChar char="Ø"/>
              <a:defRPr/>
            </a:pPr>
            <a:r>
              <a:rPr lang="de-DE" sz="4400" dirty="0"/>
              <a:t>Normen dokumentieren den Stand der Technik!</a:t>
            </a:r>
          </a:p>
        </p:txBody>
      </p:sp>
      <p:sp>
        <p:nvSpPr>
          <p:cNvPr id="19" name="Rechteck 18"/>
          <p:cNvSpPr/>
          <p:nvPr/>
        </p:nvSpPr>
        <p:spPr>
          <a:xfrm>
            <a:off x="1907380" y="11368536"/>
            <a:ext cx="11197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Font typeface="Wingdings"/>
              <a:buChar char="Ø"/>
              <a:defRPr/>
            </a:pPr>
            <a:r>
              <a:rPr lang="de-DE" sz="4400" dirty="0"/>
              <a:t>Normen schaffen die Märkte der Zukunft!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Beispiel China: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3268986"/>
            <a:ext cx="22116398" cy="1751901"/>
          </a:xfrm>
        </p:spPr>
        <p:txBody>
          <a:bodyPr/>
          <a:lstStyle/>
          <a:p>
            <a:pPr>
              <a:defRPr/>
            </a:pPr>
            <a:r>
              <a:rPr lang="de-DE" sz="4400"/>
              <a:t>1985 trat China als damaliges erstes Entwicklungsland der </a:t>
            </a:r>
            <a:br>
              <a:rPr lang="de-DE" sz="4400"/>
            </a:br>
            <a:r>
              <a:rPr lang="de-DE" sz="4400"/>
              <a:t> </a:t>
            </a:r>
            <a:r>
              <a:rPr lang="de-DE" sz="4400" b="1"/>
              <a:t>I</a:t>
            </a:r>
            <a:r>
              <a:rPr lang="de-DE" sz="4400"/>
              <a:t>nternational </a:t>
            </a:r>
            <a:r>
              <a:rPr lang="de-DE" sz="4400" b="1"/>
              <a:t>S</a:t>
            </a:r>
            <a:r>
              <a:rPr lang="de-DE" sz="4400"/>
              <a:t>tandardisation </a:t>
            </a:r>
            <a:r>
              <a:rPr lang="de-DE" sz="4400" b="1"/>
              <a:t>O</a:t>
            </a:r>
            <a:r>
              <a:rPr lang="de-DE" sz="4400"/>
              <a:t>rganisation (</a:t>
            </a:r>
            <a:r>
              <a:rPr lang="de-DE" sz="4400" b="1"/>
              <a:t>ISO</a:t>
            </a:r>
            <a:r>
              <a:rPr lang="de-DE" sz="4400"/>
              <a:t>) bei.</a:t>
            </a:r>
            <a:endParaRPr/>
          </a:p>
          <a:p>
            <a:pPr>
              <a:defRPr/>
            </a:pPr>
            <a:br>
              <a:rPr lang="de-DE" sz="4400"/>
            </a:br>
            <a:endParaRPr lang="de-DE" sz="4400">
              <a:solidFill>
                <a:srgbClr val="FF0000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  <p:sp>
        <p:nvSpPr>
          <p:cNvPr id="8" name="Inhaltsplatzhalter 2"/>
          <p:cNvSpPr txBox="1"/>
          <p:nvPr/>
        </p:nvSpPr>
        <p:spPr bwMode="auto">
          <a:xfrm>
            <a:off x="1907381" y="10503833"/>
            <a:ext cx="20836238" cy="1751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4400">
              <a:solidFill>
                <a:srgbClr val="FF0000"/>
              </a:solidFill>
            </a:endParaRPr>
          </a:p>
          <a:p>
            <a:pPr>
              <a:defRPr/>
            </a:pPr>
            <a:endParaRPr lang="de-DE" sz="4400">
              <a:solidFill>
                <a:srgbClr val="FF0000"/>
              </a:solidFill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2056781" y="11011375"/>
            <a:ext cx="217341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000" b="1" i="1"/>
              <a:t>„Beim Wettlauf um Standards und Normen geht es um Geltung, aber auch um Gewinne. </a:t>
            </a:r>
            <a:br>
              <a:rPr lang="de-DE" sz="4000" b="1" i="1"/>
            </a:br>
            <a:r>
              <a:rPr lang="de-DE" sz="4000" b="1" i="1"/>
              <a:t>Wem der Standard gehört, dem gehört der Markt“  </a:t>
            </a:r>
            <a:endParaRPr lang="de-DE" sz="4000" b="1"/>
          </a:p>
        </p:txBody>
      </p:sp>
      <p:sp>
        <p:nvSpPr>
          <p:cNvPr id="19" name="Rechteck 18"/>
          <p:cNvSpPr/>
          <p:nvPr/>
        </p:nvSpPr>
        <p:spPr bwMode="auto">
          <a:xfrm>
            <a:off x="2002128" y="7851543"/>
            <a:ext cx="1198272" cy="7980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0" name="Rechteck 19"/>
          <p:cNvSpPr/>
          <p:nvPr/>
        </p:nvSpPr>
        <p:spPr bwMode="auto">
          <a:xfrm>
            <a:off x="2025298" y="8955089"/>
            <a:ext cx="21687832" cy="7980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1" name="Textfeld 20"/>
          <p:cNvSpPr txBox="1"/>
          <p:nvPr/>
        </p:nvSpPr>
        <p:spPr bwMode="auto">
          <a:xfrm>
            <a:off x="2025298" y="7962900"/>
            <a:ext cx="1365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6000</a:t>
            </a:r>
            <a:endParaRPr/>
          </a:p>
        </p:txBody>
      </p:sp>
      <p:sp>
        <p:nvSpPr>
          <p:cNvPr id="22" name="Textfeld 21"/>
          <p:cNvSpPr txBox="1"/>
          <p:nvPr/>
        </p:nvSpPr>
        <p:spPr bwMode="auto">
          <a:xfrm>
            <a:off x="20928330" y="9030934"/>
            <a:ext cx="3028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1 2 0. 0 0 0 </a:t>
            </a:r>
            <a:endParaRPr/>
          </a:p>
        </p:txBody>
      </p:sp>
      <p:sp>
        <p:nvSpPr>
          <p:cNvPr id="23" name="Textfeld 22"/>
          <p:cNvSpPr txBox="1"/>
          <p:nvPr/>
        </p:nvSpPr>
        <p:spPr bwMode="auto">
          <a:xfrm>
            <a:off x="1968878" y="5800386"/>
            <a:ext cx="22049899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4400"/>
              <a:t>Entwicklung der chinesischen "Guóbiāo" </a:t>
            </a:r>
            <a:r>
              <a:rPr lang="ja-JP" sz="4400"/>
              <a:t>国标</a:t>
            </a:r>
            <a:r>
              <a:rPr lang="de-DE" sz="4400"/>
              <a:t> Normen: </a:t>
            </a:r>
            <a:endParaRPr/>
          </a:p>
        </p:txBody>
      </p:sp>
      <p:sp>
        <p:nvSpPr>
          <p:cNvPr id="25" name="Textfeld 24"/>
          <p:cNvSpPr txBox="1"/>
          <p:nvPr/>
        </p:nvSpPr>
        <p:spPr bwMode="auto">
          <a:xfrm>
            <a:off x="1968148" y="7125024"/>
            <a:ext cx="1365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1980:</a:t>
            </a:r>
            <a:endParaRPr/>
          </a:p>
        </p:txBody>
      </p:sp>
      <p:sp>
        <p:nvSpPr>
          <p:cNvPr id="26" name="Textfeld 25"/>
          <p:cNvSpPr txBox="1"/>
          <p:nvPr/>
        </p:nvSpPr>
        <p:spPr bwMode="auto">
          <a:xfrm>
            <a:off x="22370698" y="8155996"/>
            <a:ext cx="1365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2021:</a:t>
            </a:r>
            <a:endParaRPr/>
          </a:p>
        </p:txBody>
      </p:sp>
      <p:sp>
        <p:nvSpPr>
          <p:cNvPr id="6" name="Rechteck 5"/>
          <p:cNvSpPr/>
          <p:nvPr/>
        </p:nvSpPr>
        <p:spPr bwMode="auto">
          <a:xfrm>
            <a:off x="2025298" y="10194398"/>
            <a:ext cx="6152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b="1"/>
              <a:t>Zitat: Werner von Siemens:</a:t>
            </a:r>
            <a:endParaRPr/>
          </a:p>
        </p:txBody>
      </p:sp>
      <p:sp>
        <p:nvSpPr>
          <p:cNvPr id="9" name="Textfeld 8"/>
          <p:cNvSpPr txBox="1"/>
          <p:nvPr/>
        </p:nvSpPr>
        <p:spPr bwMode="auto">
          <a:xfrm>
            <a:off x="9426633" y="9030934"/>
            <a:ext cx="468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20-fache Steigerung!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Wie sind Normen beschaffbar?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14673"/>
            <a:ext cx="22149649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2 Normenbeschaffung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1" y="3047423"/>
            <a:ext cx="12385073" cy="1509399"/>
          </a:xfrm>
        </p:spPr>
        <p:txBody>
          <a:bodyPr/>
          <a:lstStyle/>
          <a:p>
            <a:pPr>
              <a:spcBef>
                <a:spcPts val="0"/>
              </a:spcBef>
              <a:buSzTx/>
              <a:defRPr/>
            </a:pPr>
            <a:r>
              <a:rPr lang="de-DE" sz="4400" dirty="0"/>
              <a:t>2.1 Im Internet beim Beuth-Verlag </a:t>
            </a:r>
            <a:br>
              <a:rPr lang="de-DE" sz="4400" dirty="0"/>
            </a:br>
            <a:r>
              <a:rPr lang="de-DE" sz="4400" dirty="0"/>
              <a:t>      zur Einsicht und Kauf: </a:t>
            </a:r>
            <a:r>
              <a:rPr lang="de-DE" sz="4400" u="sng" dirty="0">
                <a:hlinkClick r:id="rId3" tooltip="http://www.beuth.de/"/>
              </a:rPr>
              <a:t>www.beuth.de</a:t>
            </a:r>
            <a:endParaRPr lang="de-DE" sz="4400" dirty="0"/>
          </a:p>
          <a:p>
            <a:pPr>
              <a:spcBef>
                <a:spcPts val="0"/>
              </a:spcBef>
              <a:buSzTx/>
              <a:defRPr/>
            </a:pP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/>
              <a:t>Normen-ABC von Prof. Dr.-Ing. Paul R. Melcher</a:t>
            </a:r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 bwMode="auto">
          <a:xfrm rot="10800000" flipV="1">
            <a:off x="2857261" y="6617458"/>
            <a:ext cx="11683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6"/>
                </a:solidFill>
              </a:rPr>
              <a:t>Vorteile: </a:t>
            </a:r>
            <a:br>
              <a:rPr lang="de-DE" sz="4000" dirty="0">
                <a:solidFill>
                  <a:schemeClr val="accent6"/>
                </a:solidFill>
              </a:rPr>
            </a:br>
            <a:r>
              <a:rPr lang="de-DE" sz="4000" dirty="0">
                <a:solidFill>
                  <a:schemeClr val="accent6"/>
                </a:solidFill>
              </a:rPr>
              <a:t>Die Normen zu einem Fachthema in einem Buch!</a:t>
            </a:r>
            <a:endParaRPr dirty="0"/>
          </a:p>
          <a:p>
            <a:pPr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6"/>
                </a:solidFill>
              </a:rPr>
              <a:t>Kostenfrei ausleihbar!</a:t>
            </a:r>
            <a:endParaRPr dirty="0"/>
          </a:p>
        </p:txBody>
      </p:sp>
      <p:sp>
        <p:nvSpPr>
          <p:cNvPr id="6" name="Rechteck 5"/>
          <p:cNvSpPr/>
          <p:nvPr/>
        </p:nvSpPr>
        <p:spPr bwMode="auto">
          <a:xfrm>
            <a:off x="1840880" y="9159179"/>
            <a:ext cx="134877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Tx/>
              <a:defRPr/>
            </a:pPr>
            <a:r>
              <a:rPr lang="de-DE" sz="4400" dirty="0"/>
              <a:t>2.3 In Hochschulbibliotheken (    in Karte) </a:t>
            </a:r>
            <a:br>
              <a:rPr lang="de-DE" sz="4400" dirty="0"/>
            </a:br>
            <a:r>
              <a:rPr lang="de-DE" sz="4400" dirty="0"/>
              <a:t>      als Normeninfopoint oder per Fernzugriff in       </a:t>
            </a:r>
            <a:br>
              <a:rPr lang="de-DE" sz="4400" dirty="0"/>
            </a:br>
            <a:r>
              <a:rPr lang="de-DE" sz="4400" dirty="0"/>
              <a:t>      Datenbank „NAUTOS“: </a:t>
            </a:r>
            <a:r>
              <a:rPr lang="de-DE" sz="4400" u="sng" dirty="0">
                <a:hlinkClick r:id="rId4" tooltip="https://nautos.de/V2X/search"/>
              </a:rPr>
              <a:t>www.nautos.de</a:t>
            </a:r>
            <a:endParaRPr lang="de-DE" sz="4000" dirty="0">
              <a:solidFill>
                <a:schemeClr val="accent6"/>
              </a:solidFill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2788472" y="11457348"/>
            <a:ext cx="10856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Tx/>
              <a:defRPr/>
            </a:pPr>
            <a:r>
              <a:rPr lang="de-DE" sz="4000" dirty="0">
                <a:solidFill>
                  <a:schemeClr val="accent6"/>
                </a:solidFill>
              </a:rPr>
              <a:t>Vorteil: </a:t>
            </a:r>
            <a:br>
              <a:rPr lang="de-DE" sz="4000" dirty="0">
                <a:solidFill>
                  <a:schemeClr val="accent6"/>
                </a:solidFill>
              </a:rPr>
            </a:br>
            <a:r>
              <a:rPr lang="de-DE" sz="4000" dirty="0">
                <a:solidFill>
                  <a:schemeClr val="accent6"/>
                </a:solidFill>
              </a:rPr>
              <a:t>Kostenfreier Zugriff! Auf 2,6 Mrd. Datensätze! </a:t>
            </a:r>
            <a:endParaRPr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0" y="2334867"/>
            <a:ext cx="8229600" cy="9380482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 bwMode="auto">
          <a:xfrm>
            <a:off x="15474460" y="11884098"/>
            <a:ext cx="8837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>
              <a:defRPr/>
            </a:pPr>
            <a:r>
              <a:rPr lang="de-DE" sz="2000" dirty="0">
                <a:solidFill>
                  <a:prstClr val="black"/>
                </a:solidFill>
              </a:rPr>
              <a:t>Karte: </a:t>
            </a:r>
            <a:r>
              <a:rPr lang="de-DE" sz="2000" dirty="0" err="1">
                <a:solidFill>
                  <a:prstClr val="black"/>
                </a:solidFill>
              </a:rPr>
              <a:t>OpenStreetMap</a:t>
            </a:r>
            <a:r>
              <a:rPr lang="de-DE" sz="2000" dirty="0">
                <a:solidFill>
                  <a:prstClr val="black"/>
                </a:solidFill>
              </a:rPr>
              <a:t>, lizenziert unter CC-BY-SA 2.0 (https://creativecommons.org/licenses/by-sa/2.0/), grüne Punkte hinzugefügt von Beuth: https://www.beuth.de/de/normen-services/auslegestellen#/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892085" y="5109162"/>
            <a:ext cx="1365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SzTx/>
              <a:defRPr/>
            </a:pPr>
            <a:r>
              <a:rPr lang="de-DE" sz="4400" dirty="0"/>
              <a:t>2.2 In Hochschulbibliotheken (    in Karte)</a:t>
            </a:r>
          </a:p>
          <a:p>
            <a:pPr>
              <a:spcBef>
                <a:spcPts val="0"/>
              </a:spcBef>
              <a:buSzTx/>
              <a:defRPr/>
            </a:pPr>
            <a:r>
              <a:rPr lang="de-DE" sz="4400" dirty="0"/>
              <a:t>      als DIN-Taschenbücher oder CD-ROM</a:t>
            </a:r>
          </a:p>
        </p:txBody>
      </p:sp>
      <p:sp>
        <p:nvSpPr>
          <p:cNvPr id="11" name="Flussdiagramm: Verbinder 10"/>
          <p:cNvSpPr/>
          <p:nvPr/>
        </p:nvSpPr>
        <p:spPr>
          <a:xfrm>
            <a:off x="9047094" y="5337864"/>
            <a:ext cx="360679" cy="388708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3" name="Flussdiagramm: Verbinder 12"/>
          <p:cNvSpPr/>
          <p:nvPr/>
        </p:nvSpPr>
        <p:spPr bwMode="auto">
          <a:xfrm>
            <a:off x="9020633" y="9372599"/>
            <a:ext cx="369557" cy="361730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0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10343"/>
            <a:ext cx="19863418" cy="1656080"/>
          </a:xfrm>
        </p:spPr>
        <p:txBody>
          <a:bodyPr/>
          <a:lstStyle/>
          <a:p>
            <a:pPr>
              <a:defRPr/>
            </a:pPr>
            <a:r>
              <a:rPr lang="de-DE"/>
              <a:t>Normendatenbank „Nautos“</a:t>
            </a:r>
            <a:r>
              <a:rPr lang="de-DE" b="0"/>
              <a:t> - Suchmaske: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7381" y="3022952"/>
            <a:ext cx="18748940" cy="948973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 bwMode="auto">
          <a:xfrm>
            <a:off x="9690572" y="4597016"/>
            <a:ext cx="984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5400" b="1" dirty="0">
                <a:solidFill>
                  <a:srgbClr val="FF0000"/>
                </a:solidFill>
              </a:rPr>
              <a:t>1.</a:t>
            </a:r>
            <a:endParaRPr dirty="0"/>
          </a:p>
        </p:txBody>
      </p:sp>
      <p:sp>
        <p:nvSpPr>
          <p:cNvPr id="6" name="Abgerundetes Rechteck 5"/>
          <p:cNvSpPr/>
          <p:nvPr/>
        </p:nvSpPr>
        <p:spPr bwMode="auto">
          <a:xfrm>
            <a:off x="10675310" y="5714985"/>
            <a:ext cx="2924311" cy="577220"/>
          </a:xfrm>
          <a:prstGeom prst="roundRect">
            <a:avLst>
              <a:gd name="adj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Textfeld 8"/>
          <p:cNvSpPr txBox="1"/>
          <p:nvPr/>
        </p:nvSpPr>
        <p:spPr bwMode="auto">
          <a:xfrm>
            <a:off x="2698592" y="9900189"/>
            <a:ext cx="874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5400" b="1">
                <a:solidFill>
                  <a:srgbClr val="FF0000"/>
                </a:solidFill>
              </a:rPr>
              <a:t>2</a:t>
            </a:r>
            <a:r>
              <a:rPr lang="de-DE" sz="5400">
                <a:solidFill>
                  <a:srgbClr val="FF0000"/>
                </a:solidFill>
              </a:rPr>
              <a:t>.</a:t>
            </a:r>
            <a:endParaRPr/>
          </a:p>
        </p:txBody>
      </p:sp>
      <p:sp>
        <p:nvSpPr>
          <p:cNvPr id="10" name="Textfeld 9"/>
          <p:cNvSpPr txBox="1"/>
          <p:nvPr/>
        </p:nvSpPr>
        <p:spPr bwMode="auto">
          <a:xfrm>
            <a:off x="17719288" y="8512030"/>
            <a:ext cx="893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5400" b="1">
                <a:solidFill>
                  <a:srgbClr val="FF0000"/>
                </a:solidFill>
              </a:rPr>
              <a:t>3</a:t>
            </a:r>
            <a:r>
              <a:rPr lang="de-DE" sz="5400">
                <a:solidFill>
                  <a:srgbClr val="FF0000"/>
                </a:solidFill>
              </a:rPr>
              <a:t>.</a:t>
            </a:r>
            <a:endParaRPr/>
          </a:p>
        </p:txBody>
      </p:sp>
      <p:sp>
        <p:nvSpPr>
          <p:cNvPr id="11" name="Textfeld 10"/>
          <p:cNvSpPr txBox="1"/>
          <p:nvPr/>
        </p:nvSpPr>
        <p:spPr bwMode="auto">
          <a:xfrm>
            <a:off x="14799723" y="12858692"/>
            <a:ext cx="9607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Dieser Screenshot ist von der Lizenz ausgenommen. © Quelle: https://nautos.de/ </a:t>
            </a: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ABC´s</a:t>
            </a:r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>
                <a:latin typeface="Source Sans Pro"/>
                <a:ea typeface="Arial"/>
                <a:cs typeface="Arial"/>
              </a:rPr>
              <a:t>Arten</a:t>
            </a: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/>
              <a:t>von Normen</a:t>
            </a:r>
            <a:endParaRPr/>
          </a:p>
          <a:p>
            <a:pPr marL="571500" indent="-571500">
              <a:lnSpc>
                <a:spcPct val="100000"/>
              </a:lnSpc>
              <a:buFont typeface="Wingdings"/>
              <a:buChar char="ü"/>
              <a:defRPr/>
            </a:pPr>
            <a: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Bedeutung &amp; Beschaffung</a:t>
            </a:r>
            <a:b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</a:br>
            <a:r>
              <a:rPr lang="de-DE" sz="60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    von Normen </a:t>
            </a:r>
            <a:endParaRPr/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/>
              <a:t>CE-Kennzeichnung 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/>
              <a:t>Die DIN-Norm, die alle Studierenden </a:t>
            </a:r>
            <a:br>
              <a:rPr lang="de-DE" sz="4400"/>
            </a:br>
            <a:r>
              <a:rPr lang="de-DE" sz="4400"/>
              <a:t>     kennen sollten </a:t>
            </a:r>
            <a:endParaRPr/>
          </a:p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/>
              <a:t>Entstehung von DIN-Normen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/>
              <a:t>Formatnormen</a:t>
            </a:r>
            <a:br>
              <a:rPr lang="de-DE" sz="4400"/>
            </a:br>
            <a:r>
              <a:rPr lang="de-DE" sz="4400"/>
              <a:t>…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/>
              <a:t>Zertifizierungsnormen</a:t>
            </a:r>
            <a:endParaRPr/>
          </a:p>
          <a:p>
            <a:pPr marL="571500" indent="-571500">
              <a:buFont typeface="Wingdings"/>
              <a:buChar char="Ø"/>
              <a:defRPr/>
            </a:pPr>
            <a:endParaRPr lang="de-DE" sz="4400"/>
          </a:p>
          <a:p>
            <a:pPr marL="571500" indent="-571500">
              <a:buFont typeface="Wingdings"/>
              <a:buChar char="Ø"/>
              <a:defRPr/>
            </a:pPr>
            <a:endParaRPr lang="de-DE"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 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629</Words>
  <Application>Microsoft Office PowerPoint</Application>
  <DocSecurity>0</DocSecurity>
  <PresentationFormat>Benutzerdefiniert</PresentationFormat>
  <Paragraphs>76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Normen-ABC B: Bedeutung &amp; Beschaffung       von Normen  Video-Lecture  von Prof. Dr.-Ing. Paul R. Melcher  Hochschul- und Kreisbibliothek Bonn-Rhein-Sieg   </vt:lpstr>
      <vt:lpstr>PowerPoint-Präsentation</vt:lpstr>
      <vt:lpstr>1 Bedeutung von Normen für Menschen &amp; Wirtschaft</vt:lpstr>
      <vt:lpstr>Beispiel China:</vt:lpstr>
      <vt:lpstr>2  Wie sind Normen beschaffbar?</vt:lpstr>
      <vt:lpstr>2 Normenbeschaffung</vt:lpstr>
      <vt:lpstr>Normendatenbank „Nautos“ - Suchmaske:</vt:lpstr>
      <vt:lpstr>PowerPoint-Präsentation</vt:lpstr>
      <vt:lpstr>Viel Freude mit dem 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101</cp:revision>
  <dcterms:created xsi:type="dcterms:W3CDTF">2023-04-14T07:27:50Z</dcterms:created>
  <dcterms:modified xsi:type="dcterms:W3CDTF">2023-08-21T08:56:46Z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A261BB8D-DA2A-42EF-B8E1-43A6221961FA</vt:lpwstr>
  </property>
  <property fmtid="{D5CDD505-2E9C-101B-9397-08002B2CF9AE}" pid="3" name="ArticulatePath">
    <vt:lpwstr>230601 B Bedeutung  Beschaffung von Normen von Prof. Melcher</vt:lpwstr>
  </property>
</Properties>
</file>