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94" r:id="rId2"/>
    <p:sldId id="257" r:id="rId3"/>
    <p:sldId id="593" r:id="rId4"/>
    <p:sldId id="260" r:id="rId5"/>
    <p:sldId id="267" r:id="rId6"/>
    <p:sldId id="268" r:id="rId7"/>
    <p:sldId id="591" r:id="rId8"/>
    <p:sldId id="263" r:id="rId9"/>
    <p:sldId id="264" r:id="rId10"/>
  </p:sldIdLst>
  <p:sldSz cx="24382413" cy="13716000"/>
  <p:notesSz cx="24382413" cy="13716000"/>
  <p:defaultTextStyle>
    <a:defPPr>
      <a:defRPr lang="de-DE"/>
    </a:defPPr>
    <a:lvl1pPr marL="0" algn="l" defTabSz="1828709">
      <a:defRPr sz="36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36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36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36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36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36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36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36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36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87018" autoAdjust="0"/>
  </p:normalViewPr>
  <p:slideViewPr>
    <p:cSldViewPr snapToGrid="0" showGuides="1">
      <p:cViewPr varScale="1">
        <p:scale>
          <a:sx n="50" d="100"/>
          <a:sy n="50" d="100"/>
        </p:scale>
        <p:origin x="966" y="7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58DCC5-34AB-4E8A-951B-937F8F59716D}" type="datetimeFigureOut">
              <a:rPr lang="de-DE"/>
              <a:t>21.08.2023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6DB8878-4A5E-4AC4-9F71-8E7AB51C832D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828709">
      <a:defRPr sz="24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>
      <a:defRPr sz="24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>
      <a:defRPr sz="24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>
      <a:defRPr sz="24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>
      <a:defRPr sz="24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>
      <a:defRPr sz="24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>
      <a:defRPr sz="24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>
      <a:defRPr sz="24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>
      <a:defRPr sz="24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Willkommen zum Normen-ABC</a:t>
            </a:r>
          </a:p>
          <a:p>
            <a:r>
              <a:rPr lang="de-DE" dirty="0"/>
              <a:t>Hier: Gesundheitsnormen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45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8287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/>
              <a:t>Warum sind Normen </a:t>
            </a:r>
            <a:r>
              <a:rPr lang="de-DE" sz="2400" b="1" dirty="0"/>
              <a:t>so</a:t>
            </a:r>
            <a:r>
              <a:rPr lang="de-DE" sz="2400" dirty="0"/>
              <a:t> entscheidend für Leben und Gesundheit? </a:t>
            </a:r>
            <a:r>
              <a:rPr lang="de-DE" sz="2400" b="1" dirty="0"/>
              <a:t>Das</a:t>
            </a:r>
            <a:r>
              <a:rPr lang="de-DE" sz="2400" dirty="0"/>
              <a:t> möchte ich Ihnen </a:t>
            </a:r>
            <a:r>
              <a:rPr lang="de-DE" sz="2400" b="1" dirty="0"/>
              <a:t>an einigen Beispielen verdeutlichen. </a:t>
            </a:r>
            <a:endParaRPr lang="de-DE" b="1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9847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lvl="0" indent="0" algn="l" defTabSz="182870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b="1" dirty="0"/>
              <a:t>Normen retten Leben und schützen die Gesundheit!  Nach der 1.ten Regelsetzenden Instanz der Gesetze haben wir in der 2.ten Instanz durch die Normen die Chance </a:t>
            </a:r>
            <a:r>
              <a:rPr lang="de-DE" dirty="0"/>
              <a:t>auf regionalen und internationale Vereinheitlichung!</a:t>
            </a:r>
          </a:p>
          <a:p>
            <a:pPr marL="0" marR="0" lvl="0" indent="0" algn="l" defTabSz="182870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b="1" dirty="0"/>
              <a:t>So haben wir hoffentlich alle in unseren Autos in Deutschland einen gültigen Verbandskasten nach DIN 13164, dessen Inhalt auch noch nicht abgelaufen ist….</a:t>
            </a:r>
          </a:p>
          <a:p>
            <a:pPr marL="0" marR="0" lvl="0" indent="0" algn="l" defTabSz="182870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dirty="0"/>
              <a:t>Seit dem Ramstein Unglück </a:t>
            </a:r>
            <a:r>
              <a:rPr lang="de-DE" b="1" dirty="0"/>
              <a:t>ist auch die Ausstattung der </a:t>
            </a:r>
            <a:r>
              <a:rPr lang="de-DE" b="1" dirty="0" err="1"/>
              <a:t>RTW`s</a:t>
            </a:r>
            <a:r>
              <a:rPr lang="de-DE" b="1" dirty="0"/>
              <a:t> </a:t>
            </a:r>
            <a:r>
              <a:rPr lang="de-DE" dirty="0"/>
              <a:t>in Europa vereinheitlicht!</a:t>
            </a:r>
          </a:p>
          <a:p>
            <a:pPr marL="0" marR="0" lvl="0" indent="0" algn="l" defTabSz="182870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dirty="0"/>
              <a:t>…und wenn wir Medizinprodukte verwenden, ist uns sicher wohler, wenn der Hersteller dafür auch zertifiziert ist!!</a:t>
            </a:r>
          </a:p>
          <a:p>
            <a:pPr marL="0" marR="0" lvl="0" indent="0" algn="l" defTabSz="182870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de-DE" dirty="0"/>
          </a:p>
          <a:p>
            <a:pPr marL="0" marR="0" lvl="0" indent="0" algn="l" defTabSz="1828709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de-DE" dirty="0"/>
              <a:t>Abbildung: https://openclipart.org/detail/305708/city-park-remix 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6DB8878-4A5E-4AC4-9F71-8E7AB51C832D}" type="slidenum">
              <a:rPr lang="de-DE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97867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Nun weitere Beispiele..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3736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sz="2400" dirty="0"/>
              <a:t>Eine Recherche in der Normendatenbank </a:t>
            </a:r>
            <a:r>
              <a:rPr lang="de-DE" sz="2400" b="1" dirty="0">
                <a:solidFill>
                  <a:schemeClr val="accent5"/>
                </a:solidFill>
                <a:ea typeface="+mn-ea"/>
                <a:cs typeface="+mn-cs"/>
              </a:rPr>
              <a:t>„</a:t>
            </a:r>
            <a:r>
              <a:rPr lang="de-DE" sz="2400" b="1" dirty="0" err="1">
                <a:solidFill>
                  <a:schemeClr val="accent5"/>
                </a:solidFill>
                <a:ea typeface="+mn-ea"/>
                <a:cs typeface="+mn-cs"/>
              </a:rPr>
              <a:t>Nautos</a:t>
            </a:r>
            <a:r>
              <a:rPr lang="de-DE" sz="2400" b="1" dirty="0">
                <a:solidFill>
                  <a:schemeClr val="accent5"/>
                </a:solidFill>
                <a:ea typeface="+mn-ea"/>
                <a:cs typeface="+mn-cs"/>
              </a:rPr>
              <a:t>“ </a:t>
            </a:r>
            <a:r>
              <a:rPr lang="de-DE" sz="2400" b="0" dirty="0">
                <a:solidFill>
                  <a:schemeClr val="accent5"/>
                </a:solidFill>
                <a:ea typeface="+mn-ea"/>
                <a:cs typeface="+mn-cs"/>
              </a:rPr>
              <a:t>ergibt für die Stichwörter </a:t>
            </a:r>
            <a:r>
              <a:rPr lang="de-DE" sz="2400" dirty="0"/>
              <a:t>„</a:t>
            </a:r>
            <a:r>
              <a:rPr lang="de-DE" sz="2400" b="1" dirty="0">
                <a:solidFill>
                  <a:schemeClr val="accent5"/>
                </a:solidFill>
                <a:ea typeface="+mn-ea"/>
                <a:cs typeface="+mn-cs"/>
              </a:rPr>
              <a:t>Leben und Gesundheit</a:t>
            </a:r>
            <a:r>
              <a:rPr lang="de-DE" sz="2400" dirty="0"/>
              <a:t>“ mehr als </a:t>
            </a:r>
            <a:r>
              <a:rPr lang="de-DE" sz="2400" b="1" dirty="0"/>
              <a:t>170 Normen </a:t>
            </a:r>
            <a:r>
              <a:rPr lang="de-DE" sz="24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 </a:t>
            </a:r>
            <a:r>
              <a:rPr lang="de-DE" sz="2400" b="1" dirty="0">
                <a:solidFill>
                  <a:schemeClr val="accent5"/>
                </a:solidFill>
                <a:ea typeface="+mn-ea"/>
                <a:cs typeface="+mn-cs"/>
              </a:rPr>
              <a:t>in der „ICS-Klasse 11</a:t>
            </a:r>
            <a:r>
              <a:rPr lang="de-DE" sz="2400" dirty="0"/>
              <a:t>“ über </a:t>
            </a:r>
            <a:r>
              <a:rPr lang="de-DE" sz="2400" b="1" dirty="0"/>
              <a:t>100 000 Normen.</a:t>
            </a:r>
          </a:p>
          <a:p>
            <a:r>
              <a:rPr lang="de-DE" sz="2400" dirty="0"/>
              <a:t>Hinzu kommt ein vielfaches von Normen, die </a:t>
            </a:r>
            <a:r>
              <a:rPr lang="de-DE" sz="2400" b="1" dirty="0">
                <a:solidFill>
                  <a:schemeClr val="accent5"/>
                </a:solidFill>
                <a:ea typeface="+mn-ea"/>
                <a:cs typeface="+mn-cs"/>
              </a:rPr>
              <a:t>indirekt</a:t>
            </a:r>
            <a:r>
              <a:rPr lang="de-DE" sz="2400" dirty="0"/>
              <a:t> Leben retten oder Gesundheit schützen, wie z. B. Bau- oder Elektronormen…Des</a:t>
            </a:r>
            <a:r>
              <a:rPr lang="de-DE" sz="2400" b="0" dirty="0"/>
              <a:t>halb </a:t>
            </a:r>
            <a:r>
              <a:rPr lang="de-DE" sz="2400" dirty="0">
                <a:latin typeface="+mn-lt"/>
              </a:rPr>
              <a:t>hier nur Beispiel für </a:t>
            </a:r>
            <a:r>
              <a:rPr lang="de-DE" sz="2400" b="1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direkte</a:t>
            </a:r>
            <a:r>
              <a:rPr lang="de-DE" sz="2400" dirty="0">
                <a:latin typeface="+mn-lt"/>
              </a:rPr>
              <a:t> </a:t>
            </a:r>
            <a:r>
              <a:rPr lang="de-DE" sz="2400" b="1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Gesundheitsnormen:</a:t>
            </a:r>
            <a:r>
              <a:rPr lang="de-DE" sz="2400" dirty="0">
                <a:latin typeface="+mn-lt"/>
              </a:rPr>
              <a:t> </a:t>
            </a:r>
          </a:p>
          <a:p>
            <a:pPr marL="0" marR="0" lvl="0" indent="0" algn="l" defTabSz="18287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latin typeface="+mn-lt"/>
              </a:rPr>
              <a:t>Von A, wie Anforderungen an das QM-System von Gesundheitsdienstleistungen bis I, wie In-vitro-Diagnostika…</a:t>
            </a:r>
          </a:p>
          <a:p>
            <a:endParaRPr lang="de-DE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8988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Für J, X und Y habe ich keine gefunden. Wer welche findet, kann mir gerne schreiben. </a:t>
            </a:r>
          </a:p>
          <a:p>
            <a:endParaRPr lang="de-DE" dirty="0"/>
          </a:p>
          <a:p>
            <a:pPr marL="0" marR="0" lvl="0" indent="0" algn="l" defTabSz="1828709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24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Während wir in </a:t>
            </a:r>
            <a:r>
              <a:rPr lang="de-DE" sz="2400" b="1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der Freizeit selbst verantwortlich sind</a:t>
            </a:r>
            <a:r>
              <a:rPr lang="de-DE" sz="24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, werden wir im Arbeitsleben durch Normen geschützt.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6418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4000" dirty="0"/>
              <a:t>Dazu existiert die weltweite Zertifizierungsnorm DIN ISO 45001, die ich auch zusammen mit weiteren in meiner Mastervorlesung „Integrierte Managementsysteme“ lehre.  Die ersten 3 Kapitel sind redaktionell, </a:t>
            </a:r>
          </a:p>
          <a:p>
            <a:r>
              <a:rPr lang="de-DE" sz="4000" dirty="0"/>
              <a:t>ab Kapitel 4 beginnen die Mindestanforderungen. Alles in grün dient der </a:t>
            </a:r>
            <a:r>
              <a:rPr lang="de-DE" sz="4000" dirty="0">
                <a:solidFill>
                  <a:schemeClr val="accent6">
                    <a:lumMod val="50000"/>
                  </a:schemeClr>
                </a:solidFill>
              </a:rPr>
              <a:t>Planung</a:t>
            </a:r>
            <a:r>
              <a:rPr lang="de-DE" sz="4000" dirty="0"/>
              <a:t>. Gerade Schrift zeigt die Ähnlichkeit mit anderen Zertifizierungsnormen, wie für Qualität, Umwelt und Energie… </a:t>
            </a:r>
          </a:p>
          <a:p>
            <a:r>
              <a:rPr lang="de-DE" sz="4000" i="1" dirty="0"/>
              <a:t>Kursive Schrift bedeutet spezielle Forderungen. </a:t>
            </a:r>
          </a:p>
          <a:p>
            <a:endParaRPr lang="de-DE" sz="4000" dirty="0"/>
          </a:p>
          <a:p>
            <a:r>
              <a:rPr lang="de-DE" sz="4000" dirty="0"/>
              <a:t>Alles in blau dient der Realisierung. Hell eingerahmte Abschnitte zeigen einzigartige Forderungen.  </a:t>
            </a:r>
          </a:p>
          <a:p>
            <a:endParaRPr lang="de-DE" sz="4000" dirty="0"/>
          </a:p>
          <a:p>
            <a:r>
              <a:rPr lang="de-DE" sz="4000" dirty="0"/>
              <a:t>Orange summieret alle Prüfanforderungen. </a:t>
            </a:r>
          </a:p>
          <a:p>
            <a:endParaRPr lang="de-DE" sz="4000" dirty="0"/>
          </a:p>
          <a:p>
            <a:r>
              <a:rPr lang="de-DE" sz="4000" dirty="0"/>
              <a:t>Rot dient der Verbesserung. …..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37055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4000" dirty="0"/>
              <a:t>…So das war ein kleiner Einblick in Gesundheitsnormen…..</a:t>
            </a:r>
            <a:r>
              <a:rPr lang="de-DE" sz="4000" b="1" dirty="0"/>
              <a:t>Bleiben Sie gesund! </a:t>
            </a:r>
            <a:r>
              <a:rPr lang="de-DE" sz="4000" dirty="0"/>
              <a:t>…und nächste Folie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6869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Viel Freude mit dem Normen-ABC!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B8878-4A5E-4AC4-9F71-8E7AB51C832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3548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813362" y="8440074"/>
            <a:ext cx="18286810" cy="2880360"/>
          </a:xfrm>
        </p:spPr>
        <p:txBody>
          <a:bodyPr/>
          <a:lstStyle>
            <a:lvl1pPr marL="0" indent="0" algn="l">
              <a:buNone/>
              <a:defRPr sz="45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7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9275552" y="2674620"/>
            <a:ext cx="449884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4154912" y="2674620"/>
            <a:ext cx="4458046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4154912" y="8160344"/>
            <a:ext cx="9619487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Schluss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0"/>
            <a:ext cx="24382798" cy="1371532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350202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64237" y="609366"/>
            <a:ext cx="5364000" cy="1041258"/>
          </a:xfrm>
          <a:prstGeom prst="rect">
            <a:avLst/>
          </a:prstGeom>
        </p:spPr>
      </p:pic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 bwMode="auto">
          <a:xfrm>
            <a:off x="1813362" y="9145844"/>
            <a:ext cx="9124950" cy="2779712"/>
          </a:xfrm>
        </p:spPr>
        <p:txBody>
          <a:bodyPr/>
          <a:lstStyle>
            <a:lvl1pPr>
              <a:defRPr sz="4400" b="1" cap="all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0"/>
              </a:spcBef>
              <a:tabLst>
                <a:tab pos="895350" algn="l"/>
              </a:tabLst>
              <a:defRPr sz="4400" b="0">
                <a:solidFill>
                  <a:schemeClr val="bg1"/>
                </a:solidFill>
              </a:defRPr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 bwMode="auto">
          <a:xfrm>
            <a:off x="1840883" y="12895581"/>
            <a:ext cx="1944733" cy="730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Kapitelbezeichnung • Thema</a:t>
            </a:r>
            <a:endParaRPr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Inhaltsverzeichni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262738" cy="6794374"/>
          </a:xfrm>
        </p:spPr>
        <p:txBody>
          <a:bodyPr/>
          <a:lstStyle>
            <a:lvl1pPr marL="0" marR="0" indent="0" algn="l" defTabSz="91440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tx2"/>
              </a:buClr>
              <a:buSzTx/>
              <a:buFont typeface="+mj-lt"/>
              <a:buNone/>
              <a:defRPr sz="7300" b="1">
                <a:solidFill>
                  <a:schemeClr val="tx2"/>
                </a:solidFill>
              </a:defRPr>
            </a:lvl1pPr>
            <a:lvl2pPr>
              <a:spcBef>
                <a:spcPts val="0"/>
              </a:spcBef>
              <a:defRPr sz="2500"/>
            </a:lvl2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18356580" cy="13715999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Kap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762" y="427"/>
            <a:ext cx="24381273" cy="1371446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auto">
          <a:xfrm>
            <a:off x="1813362" y="2861946"/>
            <a:ext cx="18286810" cy="4775200"/>
          </a:xfrm>
        </p:spPr>
        <p:txBody>
          <a:bodyPr anchor="b"/>
          <a:lstStyle>
            <a:lvl1pPr algn="l">
              <a:defRPr sz="9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de-DE"/>
              <a:t>Kapiteltitel</a:t>
            </a:r>
            <a:endParaRPr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670385" y="622860"/>
            <a:ext cx="5336771" cy="9583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0" y="2674620"/>
            <a:ext cx="1346453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Inhaltsplatzhalter 2"/>
          <p:cNvSpPr>
            <a:spLocks noGrp="1"/>
          </p:cNvSpPr>
          <p:nvPr>
            <p:ph idx="16"/>
          </p:nvPr>
        </p:nvSpPr>
        <p:spPr bwMode="auto">
          <a:xfrm>
            <a:off x="945326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10" name="Inhaltsplatzhalter 2"/>
          <p:cNvSpPr>
            <a:spLocks noGrp="1"/>
          </p:cNvSpPr>
          <p:nvPr>
            <p:ph idx="17"/>
          </p:nvPr>
        </p:nvSpPr>
        <p:spPr bwMode="auto">
          <a:xfrm>
            <a:off x="17065642" y="4297680"/>
            <a:ext cx="684591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0309861" y="8229600"/>
            <a:ext cx="6355080" cy="482346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sp>
        <p:nvSpPr>
          <p:cNvPr id="9" name="Bildplatzhalter 4"/>
          <p:cNvSpPr>
            <a:spLocks noGrp="1"/>
          </p:cNvSpPr>
          <p:nvPr>
            <p:ph type="pic" sz="quarter" idx="16"/>
          </p:nvPr>
        </p:nvSpPr>
        <p:spPr bwMode="auto">
          <a:xfrm>
            <a:off x="14950440" y="2674620"/>
            <a:ext cx="882395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0" name="Bildplatzhalter 4"/>
          <p:cNvSpPr>
            <a:spLocks noGrp="1"/>
          </p:cNvSpPr>
          <p:nvPr>
            <p:ph type="pic" sz="quarter" idx="17"/>
          </p:nvPr>
        </p:nvSpPr>
        <p:spPr bwMode="auto">
          <a:xfrm>
            <a:off x="10309860" y="2674620"/>
            <a:ext cx="4032941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11" name="Bildplatzhalter 4"/>
          <p:cNvSpPr>
            <a:spLocks noGrp="1"/>
          </p:cNvSpPr>
          <p:nvPr>
            <p:ph type="pic" sz="quarter" idx="18"/>
          </p:nvPr>
        </p:nvSpPr>
        <p:spPr bwMode="auto">
          <a:xfrm>
            <a:off x="17305020" y="8160344"/>
            <a:ext cx="6469379" cy="4892716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5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22070678" cy="1165860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97680"/>
            <a:ext cx="22070678" cy="7777353"/>
          </a:xfrm>
        </p:spPr>
        <p:txBody>
          <a:bodyPr/>
          <a:lstStyle>
            <a:lvl1pPr>
              <a:defRPr/>
            </a:lvl1pPr>
            <a:lvl3pPr>
              <a:defRPr/>
            </a:lvl3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 und Inhalt 6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11088734" cy="988609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840882" y="4261104"/>
            <a:ext cx="11088734" cy="7836789"/>
          </a:xfrm>
        </p:spPr>
        <p:txBody>
          <a:bodyPr/>
          <a:lstStyle>
            <a:lvl1pPr>
              <a:defRPr/>
            </a:lvl1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</a:p>
        </p:txBody>
      </p:sp>
      <p:sp>
        <p:nvSpPr>
          <p:cNvPr id="5" name="Bildplatzhalter 4"/>
          <p:cNvSpPr>
            <a:spLocks noGrp="1"/>
          </p:cNvSpPr>
          <p:nvPr>
            <p:ph type="pic" sz="quarter" idx="13"/>
          </p:nvPr>
        </p:nvSpPr>
        <p:spPr bwMode="auto">
          <a:xfrm>
            <a:off x="14173200" y="2674620"/>
            <a:ext cx="9601199" cy="10378440"/>
          </a:xfrm>
        </p:spPr>
        <p:txBody>
          <a:bodyPr/>
          <a:lstStyle/>
          <a:p>
            <a:pPr>
              <a:defRPr/>
            </a:pPr>
            <a:r>
              <a:rPr lang="de-DE"/>
              <a:t>Bild durch Klicken auf Symbol hinzufügen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 userDrawn="1"/>
        </p:nvSpPr>
        <p:spPr bwMode="auto">
          <a:xfrm>
            <a:off x="1907381" y="647699"/>
            <a:ext cx="297570" cy="29757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 bwMode="auto">
          <a:xfrm>
            <a:off x="1840882" y="2674620"/>
            <a:ext cx="8286097" cy="226314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840882" y="5280660"/>
            <a:ext cx="8286097" cy="6817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defRPr/>
            </a:pPr>
            <a:r>
              <a:rPr lang="de-DE"/>
              <a:t>Hier kann eine Subline stehen.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2391503" y="674084"/>
            <a:ext cx="16221455" cy="24622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>
              <a:defRPr sz="2000">
                <a:solidFill>
                  <a:schemeClr val="tx1"/>
                </a:solidFill>
              </a:defRPr>
            </a:lvl1pPr>
          </a:lstStyle>
          <a:p>
            <a:pPr algn="l">
              <a:defRPr/>
            </a:pPr>
            <a:r>
              <a:rPr lang="de-DE"/>
              <a:t>Kapitelbezeichnung • Thema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1907381" y="674084"/>
            <a:ext cx="298800" cy="24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A11F07-76ED-4A84-9391-56977295E5C2}" type="slidenum">
              <a:rPr lang="de-DE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>
        <a:lnSpc>
          <a:spcPct val="90000"/>
        </a:lnSpc>
        <a:spcBef>
          <a:spcPts val="0"/>
        </a:spcBef>
        <a:buNone/>
        <a:defRPr sz="7300" b="1" cap="none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>
        <a:lnSpc>
          <a:spcPct val="110000"/>
        </a:lnSpc>
        <a:spcBef>
          <a:spcPts val="2600"/>
        </a:spcBef>
        <a:buFont typeface="Arial"/>
        <a:buNone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 b="1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>
        <a:lnSpc>
          <a:spcPct val="110000"/>
        </a:lnSpc>
        <a:spcBef>
          <a:spcPts val="3000"/>
        </a:spcBef>
        <a:buFont typeface="Arial"/>
        <a:buNone/>
        <a:defRPr sz="2600">
          <a:solidFill>
            <a:schemeClr val="tx1"/>
          </a:solidFill>
          <a:latin typeface="+mn-lt"/>
          <a:ea typeface="+mn-ea"/>
          <a:cs typeface="+mn-cs"/>
        </a:defRPr>
      </a:lvl3pPr>
      <a:lvl4pPr marL="270000" indent="-270000" algn="l" defTabSz="914400">
        <a:lnSpc>
          <a:spcPct val="11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4pPr>
      <a:lvl5pPr marL="540000" indent="-270000" algn="l" defTabSz="914400">
        <a:lnSpc>
          <a:spcPct val="100000"/>
        </a:lnSpc>
        <a:spcBef>
          <a:spcPts val="3000"/>
        </a:spcBef>
        <a:buFont typeface="Arial"/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1" y="2061565"/>
            <a:ext cx="14263454" cy="9476509"/>
          </a:xfrm>
        </p:spPr>
        <p:txBody>
          <a:bodyPr/>
          <a:lstStyle/>
          <a:p>
            <a:pPr>
              <a:defRPr/>
            </a:pPr>
            <a:r>
              <a:rPr lang="de-DE" dirty="0"/>
              <a:t>Normen-ABC</a:t>
            </a:r>
            <a:br>
              <a:rPr lang="de-DE" dirty="0"/>
            </a:br>
            <a:r>
              <a:rPr lang="de-DE" sz="6000" dirty="0"/>
              <a:t>G: Gesundheitsnormen</a:t>
            </a:r>
            <a:br>
              <a:rPr lang="de-DE" sz="6000" dirty="0"/>
            </a:br>
            <a:br>
              <a:rPr lang="de-DE" dirty="0"/>
            </a:br>
            <a:r>
              <a:rPr lang="de-DE" sz="4400" b="0" dirty="0"/>
              <a:t>Video-</a:t>
            </a:r>
            <a:r>
              <a:rPr lang="de-DE" sz="4400" b="0" dirty="0" err="1"/>
              <a:t>Lecture</a:t>
            </a:r>
            <a:r>
              <a:rPr lang="de-DE" sz="4400" b="0" dirty="0"/>
              <a:t> </a:t>
            </a:r>
            <a:br>
              <a:rPr lang="de-DE" sz="4400" b="0" dirty="0"/>
            </a:br>
            <a:r>
              <a:rPr lang="de-DE" sz="4400" b="0" dirty="0"/>
              <a:t>von </a:t>
            </a:r>
            <a:r>
              <a:rPr lang="de-DE" sz="4400" dirty="0"/>
              <a:t>Prof. Dr.-Ing. Paul R. Melcher</a:t>
            </a:r>
            <a:br>
              <a:rPr lang="de-DE" sz="4400" dirty="0"/>
            </a:br>
            <a:br>
              <a:rPr lang="de-DE" sz="4400" dirty="0"/>
            </a:br>
            <a:r>
              <a:rPr lang="de-DE" sz="4400" b="0" dirty="0"/>
              <a:t>Hochschul- und Kreisbibliothek</a:t>
            </a:r>
            <a:br>
              <a:rPr lang="de-DE" sz="4400" b="0" dirty="0"/>
            </a:br>
            <a:r>
              <a:rPr lang="de-DE" sz="4400" b="0" dirty="0"/>
              <a:t>Bonn-Rhein-Sieg</a:t>
            </a:r>
            <a:br>
              <a:rPr lang="de-DE" sz="4400" dirty="0"/>
            </a:br>
            <a:br>
              <a:rPr lang="de-DE" sz="4400" dirty="0"/>
            </a:br>
            <a:br>
              <a:rPr lang="de-DE" sz="4400" dirty="0"/>
            </a:br>
            <a:endParaRPr lang="de-DE" sz="4400" dirty="0"/>
          </a:p>
        </p:txBody>
      </p:sp>
      <p:sp>
        <p:nvSpPr>
          <p:cNvPr id="4" name="Untertitel 2"/>
          <p:cNvSpPr txBox="1"/>
          <p:nvPr/>
        </p:nvSpPr>
        <p:spPr bwMode="auto">
          <a:xfrm>
            <a:off x="1813361" y="10297336"/>
            <a:ext cx="13648311" cy="1219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5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lnSpc>
                <a:spcPct val="100000"/>
              </a:lnSpc>
              <a:spcBef>
                <a:spcPts val="30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defRPr/>
            </a:pPr>
            <a:r>
              <a:rPr lang="de-DE" sz="4400"/>
              <a:t>Aufgenommen im One Button Recording Studio</a:t>
            </a:r>
            <a:endParaRPr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606" y="11247958"/>
            <a:ext cx="12680779" cy="22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90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Bildplatzhalter 3"/>
          <p:cNvPicPr>
            <a:picLocks noChangeAspect="1"/>
          </p:cNvPicPr>
          <p:nvPr/>
        </p:nvPicPr>
        <p:blipFill>
          <a:blip r:embed="rId3"/>
          <a:srcRect l="11299" r="-2906"/>
          <a:stretch/>
        </p:blipFill>
        <p:spPr bwMode="auto">
          <a:xfrm>
            <a:off x="0" y="0"/>
            <a:ext cx="22347043" cy="13715999"/>
          </a:xfrm>
          <a:prstGeom prst="rect">
            <a:avLst/>
          </a:prstGeom>
        </p:spPr>
      </p:pic>
      <p:pic>
        <p:nvPicPr>
          <p:cNvPr id="6" name="Grafik 5" descr="Die runde Fläche ist flexibel und kann nach Bedarf vergrößert und verkleinert werden.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559300" y="-676"/>
            <a:ext cx="19823113" cy="13716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19160020" y="623651"/>
            <a:ext cx="4644000" cy="901491"/>
          </a:xfrm>
          <a:prstGeom prst="rect">
            <a:avLst/>
          </a:prstGeom>
        </p:spPr>
      </p:pic>
      <p:sp>
        <p:nvSpPr>
          <p:cNvPr id="2" name="Inhaltsplatzhalter 1"/>
          <p:cNvSpPr>
            <a:spLocks noGrp="1"/>
          </p:cNvSpPr>
          <p:nvPr>
            <p:ph idx="1"/>
          </p:nvPr>
        </p:nvSpPr>
        <p:spPr bwMode="auto">
          <a:xfrm>
            <a:off x="19077322" y="2936303"/>
            <a:ext cx="4726698" cy="10156045"/>
          </a:xfrm>
        </p:spPr>
        <p:txBody>
          <a:bodyPr/>
          <a:lstStyle/>
          <a:p>
            <a:pPr lvl="0">
              <a:defRPr/>
            </a:pPr>
            <a:r>
              <a:rPr lang="de-DE" dirty="0"/>
              <a:t>1</a:t>
            </a:r>
            <a:endParaRPr dirty="0"/>
          </a:p>
          <a:p>
            <a:pPr lvl="1">
              <a:defRPr/>
            </a:pPr>
            <a:r>
              <a:rPr lang="de-DE" sz="4000" dirty="0"/>
              <a:t>Warum sind Normen so entscheidend </a:t>
            </a:r>
            <a:br>
              <a:rPr lang="de-DE" sz="4000" dirty="0"/>
            </a:br>
            <a:r>
              <a:rPr lang="de-DE" sz="4000" dirty="0"/>
              <a:t>für Leben und Gesundheit?</a:t>
            </a:r>
            <a:endParaRPr lang="de-DE" dirty="0"/>
          </a:p>
          <a:p>
            <a:pPr lvl="0">
              <a:defRPr/>
            </a:pPr>
            <a:r>
              <a:rPr lang="de-DE" dirty="0"/>
              <a:t>2</a:t>
            </a:r>
            <a:endParaRPr dirty="0"/>
          </a:p>
          <a:p>
            <a:pPr lvl="1">
              <a:defRPr/>
            </a:pPr>
            <a:r>
              <a:rPr lang="de-DE" sz="4000" dirty="0"/>
              <a:t>Normbeispiele  </a:t>
            </a:r>
            <a:endParaRPr dirty="0"/>
          </a:p>
          <a:p>
            <a:pPr lvl="1">
              <a:defRPr/>
            </a:pPr>
            <a:endParaRPr lang="de-DE" dirty="0"/>
          </a:p>
          <a:p>
            <a:pPr lvl="1">
              <a:defRPr/>
            </a:pPr>
            <a:endParaRPr lang="de-DE" dirty="0"/>
          </a:p>
          <a:p>
            <a:pPr lvl="1">
              <a:defRPr/>
            </a:pPr>
            <a:endParaRPr lang="de-DE" dirty="0"/>
          </a:p>
          <a:p>
            <a:pPr lvl="1">
              <a:defRPr/>
            </a:pPr>
            <a:endParaRPr lang="de-DE" dirty="0"/>
          </a:p>
          <a:p>
            <a:pPr lvl="1">
              <a:defRPr/>
            </a:pPr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710306" y="1743599"/>
            <a:ext cx="22691157" cy="1016226"/>
          </a:xfrm>
        </p:spPr>
        <p:txBody>
          <a:bodyPr/>
          <a:lstStyle/>
          <a:p>
            <a:pPr>
              <a:defRPr/>
            </a:pPr>
            <a:r>
              <a:rPr lang="de-DE" b="0" dirty="0"/>
              <a:t>1.1 Normen retten Leben &amp; schützen die Gesundheit!</a:t>
            </a:r>
            <a:endParaRPr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11624898" y="5945463"/>
            <a:ext cx="12511451" cy="7245301"/>
          </a:xfrm>
        </p:spPr>
        <p:txBody>
          <a:bodyPr/>
          <a:lstStyle/>
          <a:p>
            <a:pPr>
              <a:defRPr/>
            </a:pPr>
            <a:r>
              <a:rPr lang="de-DE" b="1" dirty="0">
                <a:solidFill>
                  <a:srgbClr val="00B050"/>
                </a:solidFill>
              </a:rPr>
              <a:t>DIN 13164 „Erste-Hilfe-Material - Verbandkasten B“</a:t>
            </a:r>
          </a:p>
          <a:p>
            <a:pPr>
              <a:defRPr/>
            </a:pPr>
            <a:endParaRPr lang="de-DE" b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de-DE" b="1" dirty="0">
                <a:solidFill>
                  <a:srgbClr val="002060"/>
                </a:solidFill>
              </a:rPr>
              <a:t>DIN EN 1789 „Rettungsdienstfahrzeuge und deren </a:t>
            </a:r>
            <a:br>
              <a:rPr lang="de-DE" b="1" dirty="0">
                <a:solidFill>
                  <a:srgbClr val="002060"/>
                </a:solidFill>
              </a:rPr>
            </a:br>
            <a:r>
              <a:rPr lang="de-DE" b="1" dirty="0">
                <a:solidFill>
                  <a:srgbClr val="002060"/>
                </a:solidFill>
              </a:rPr>
              <a:t>                        Ausrüstung-Krankenkraftwagen“ </a:t>
            </a:r>
            <a:br>
              <a:rPr lang="de-DE" b="1" dirty="0">
                <a:solidFill>
                  <a:srgbClr val="002060"/>
                </a:solidFill>
              </a:rPr>
            </a:br>
            <a:endParaRPr lang="de-DE" b="1" dirty="0">
              <a:solidFill>
                <a:srgbClr val="002060"/>
              </a:solidFill>
            </a:endParaRPr>
          </a:p>
          <a:p>
            <a:pPr>
              <a:defRPr/>
            </a:pPr>
            <a:br>
              <a:rPr lang="de-DE" b="1" dirty="0">
                <a:solidFill>
                  <a:srgbClr val="002060"/>
                </a:solidFill>
              </a:rPr>
            </a:br>
            <a:r>
              <a:rPr lang="de-DE" b="1" dirty="0">
                <a:solidFill>
                  <a:srgbClr val="002060"/>
                </a:solidFill>
              </a:rPr>
              <a:t>DIN EN ISO 13485 „Medizinprodukte-</a:t>
            </a:r>
            <a:br>
              <a:rPr lang="de-DE" b="1" dirty="0">
                <a:solidFill>
                  <a:srgbClr val="002060"/>
                </a:solidFill>
              </a:rPr>
            </a:br>
            <a:r>
              <a:rPr lang="de-DE" b="1" dirty="0">
                <a:solidFill>
                  <a:srgbClr val="002060"/>
                </a:solidFill>
              </a:rPr>
              <a:t>                                 Qualitätsmanagementsysteme“</a:t>
            </a:r>
          </a:p>
          <a:p>
            <a:pPr marL="742950" indent="-742950">
              <a:buFont typeface="Wingdings"/>
              <a:buChar char="Ø"/>
              <a:defRPr/>
            </a:pPr>
            <a:endParaRPr b="1" dirty="0">
              <a:solidFill>
                <a:schemeClr val="accent6"/>
              </a:solidFill>
            </a:endParaRP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/>
              <a:t>Normen-ABC von Prof. Dr.-Ing. Paul R. Melcher</a:t>
            </a:r>
            <a:endParaRPr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3</a:t>
            </a:fld>
            <a:endParaRPr lang="de-DE"/>
          </a:p>
        </p:txBody>
      </p:sp>
      <p:sp>
        <p:nvSpPr>
          <p:cNvPr id="11" name="Rechteck 10"/>
          <p:cNvSpPr/>
          <p:nvPr/>
        </p:nvSpPr>
        <p:spPr>
          <a:xfrm>
            <a:off x="1757754" y="3074184"/>
            <a:ext cx="21260419" cy="2660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110000"/>
              </a:lnSpc>
              <a:spcBef>
                <a:spcPts val="2600"/>
              </a:spcBef>
              <a:defRPr/>
            </a:pPr>
            <a:r>
              <a:rPr lang="de-DE" sz="4400" dirty="0"/>
              <a:t>1. Regelsetzende Instanz: </a:t>
            </a:r>
            <a:r>
              <a:rPr lang="de-DE" sz="4400" b="1" dirty="0"/>
              <a:t>Gesetze und Verordnungen </a:t>
            </a:r>
            <a:br>
              <a:rPr lang="de-DE" sz="4400" dirty="0"/>
            </a:br>
            <a:r>
              <a:rPr lang="de-DE" sz="4400" dirty="0"/>
              <a:t>2. Regelsetzende Instanz: </a:t>
            </a:r>
            <a:r>
              <a:rPr lang="de-DE" sz="4400" b="1" dirty="0"/>
              <a:t>Technischen Normen</a:t>
            </a:r>
          </a:p>
          <a:p>
            <a:pPr marL="571500" indent="-571500" defTabSz="914400">
              <a:lnSpc>
                <a:spcPct val="110000"/>
              </a:lnSpc>
              <a:spcBef>
                <a:spcPts val="2600"/>
              </a:spcBef>
              <a:buFont typeface="Wingdings" panose="05000000000000000000" pitchFamily="2" charset="2"/>
              <a:buChar char="Ø"/>
              <a:defRPr/>
            </a:pPr>
            <a:r>
              <a:rPr lang="de-DE" sz="4400" dirty="0"/>
              <a:t>Chance auf </a:t>
            </a:r>
            <a:r>
              <a:rPr lang="de-DE" sz="4400" b="1" dirty="0">
                <a:solidFill>
                  <a:srgbClr val="00B050"/>
                </a:solidFill>
              </a:rPr>
              <a:t>regionale</a:t>
            </a:r>
            <a:r>
              <a:rPr lang="de-DE" sz="4400" dirty="0"/>
              <a:t> oder </a:t>
            </a:r>
            <a:r>
              <a:rPr lang="de-DE" sz="4400" b="1" dirty="0">
                <a:solidFill>
                  <a:srgbClr val="002060"/>
                </a:solidFill>
              </a:rPr>
              <a:t>internationale Vereinheitlichung!   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910" y="8087831"/>
            <a:ext cx="2052000" cy="137475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639910" y="9986176"/>
            <a:ext cx="2828190" cy="2828190"/>
          </a:xfrm>
          <a:prstGeom prst="rect">
            <a:avLst/>
          </a:prstGeom>
        </p:spPr>
      </p:pic>
      <p:sp>
        <p:nvSpPr>
          <p:cNvPr id="15" name="Textfeld 14"/>
          <p:cNvSpPr txBox="1"/>
          <p:nvPr/>
        </p:nvSpPr>
        <p:spPr bwMode="auto">
          <a:xfrm>
            <a:off x="2296252" y="13190764"/>
            <a:ext cx="9557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/>
              <a:t>Fotos: Selbst aufgenommen | Ländersymbole gemäß CC0-Lizenz, openclipart.org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8652" y="7716494"/>
            <a:ext cx="3165363" cy="398568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>
            <a:off x="2448653" y="6048758"/>
            <a:ext cx="4428000" cy="1332317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8639910" y="6056579"/>
            <a:ext cx="1620000" cy="10854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8652" y="12164190"/>
            <a:ext cx="5040000" cy="71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507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>
          <a:xfrm>
            <a:off x="1813362" y="2861946"/>
            <a:ext cx="11669882" cy="4775200"/>
          </a:xfrm>
        </p:spPr>
        <p:txBody>
          <a:bodyPr/>
          <a:lstStyle/>
          <a:p>
            <a:pPr>
              <a:defRPr/>
            </a:pPr>
            <a:r>
              <a:rPr lang="de-DE" dirty="0">
                <a:solidFill>
                  <a:schemeClr val="accent5"/>
                </a:solidFill>
              </a:rPr>
              <a:t>2 </a:t>
            </a:r>
            <a:br>
              <a:rPr lang="de-DE" dirty="0">
                <a:solidFill>
                  <a:schemeClr val="accent5"/>
                </a:solidFill>
              </a:rPr>
            </a:br>
            <a:r>
              <a:rPr lang="de-DE" dirty="0">
                <a:solidFill>
                  <a:schemeClr val="accent5"/>
                </a:solidFill>
              </a:rPr>
              <a:t>Normbeispiele 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714673"/>
            <a:ext cx="22149649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2.1 Normbeispiele für Leben, Gesundheit &amp; Medizin</a:t>
            </a:r>
            <a:endParaRPr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 dirty="0"/>
              <a:t>Normen-ABC von Prof. Dr.-Ing. Paul R. Melcher</a:t>
            </a:r>
            <a:endParaRPr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5</a:t>
            </a:fld>
            <a:endParaRPr lang="de-DE" dirty="0"/>
          </a:p>
        </p:txBody>
      </p:sp>
      <p:sp>
        <p:nvSpPr>
          <p:cNvPr id="15" name="Textfeld 14"/>
          <p:cNvSpPr txBox="1"/>
          <p:nvPr/>
        </p:nvSpPr>
        <p:spPr bwMode="auto">
          <a:xfrm>
            <a:off x="1904383" y="2956241"/>
            <a:ext cx="2174483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/>
              <a:t>Stichwort-Recherche in der aktuellen Normendatenbank </a:t>
            </a:r>
            <a:r>
              <a:rPr lang="de-DE" sz="4000" b="1" dirty="0">
                <a:solidFill>
                  <a:schemeClr val="accent5"/>
                </a:solidFill>
                <a:ea typeface="Arial"/>
                <a:cs typeface="Arial"/>
              </a:rPr>
              <a:t>„</a:t>
            </a:r>
            <a:r>
              <a:rPr lang="de-DE" sz="4000" b="1" dirty="0" err="1">
                <a:solidFill>
                  <a:schemeClr val="accent5"/>
                </a:solidFill>
                <a:ea typeface="Arial"/>
                <a:cs typeface="Arial"/>
              </a:rPr>
              <a:t>Nautos</a:t>
            </a:r>
            <a:r>
              <a:rPr lang="de-DE" sz="4000" b="1" dirty="0">
                <a:solidFill>
                  <a:schemeClr val="accent5"/>
                </a:solidFill>
                <a:ea typeface="Arial"/>
                <a:cs typeface="Arial"/>
              </a:rPr>
              <a:t>“ </a:t>
            </a:r>
            <a:r>
              <a:rPr lang="de-DE" sz="4000" dirty="0">
                <a:ea typeface="Arial"/>
                <a:cs typeface="Arial"/>
              </a:rPr>
              <a:t>(</a:t>
            </a:r>
            <a:r>
              <a:rPr lang="de-DE" sz="4000" dirty="0" err="1">
                <a:ea typeface="Arial"/>
                <a:cs typeface="Arial"/>
              </a:rPr>
              <a:t>früher„Perinorm</a:t>
            </a:r>
            <a:r>
              <a:rPr lang="de-DE" sz="4000" dirty="0">
                <a:ea typeface="Arial"/>
                <a:cs typeface="Arial"/>
              </a:rPr>
              <a:t>“) ergibt</a:t>
            </a:r>
            <a:endParaRPr lang="de-DE" sz="4000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4000" dirty="0"/>
              <a:t>„</a:t>
            </a:r>
            <a:r>
              <a:rPr lang="de-DE" sz="4000" b="1" dirty="0">
                <a:solidFill>
                  <a:schemeClr val="accent5"/>
                </a:solidFill>
                <a:ea typeface="Arial"/>
                <a:cs typeface="Arial"/>
              </a:rPr>
              <a:t>Leben und Gesundheit</a:t>
            </a:r>
            <a:r>
              <a:rPr lang="de-DE" sz="4000" dirty="0"/>
              <a:t>“:	               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de-DE" sz="4000" b="1" dirty="0"/>
              <a:t>170 Normen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4000" dirty="0"/>
              <a:t>„</a:t>
            </a:r>
            <a:r>
              <a:rPr lang="de-DE" sz="4000" b="1" dirty="0">
                <a:solidFill>
                  <a:schemeClr val="accent5"/>
                </a:solidFill>
                <a:ea typeface="Arial"/>
                <a:cs typeface="Arial"/>
              </a:rPr>
              <a:t>ICS-Klasse 11 Medizintechnik</a:t>
            </a:r>
            <a:r>
              <a:rPr lang="de-DE" sz="4000" dirty="0"/>
              <a:t>“:   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de-DE" sz="4000" b="1" dirty="0"/>
              <a:t>100 000 Normen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4000" b="1" dirty="0"/>
          </a:p>
          <a:p>
            <a:r>
              <a:rPr lang="de-DE" sz="4000" dirty="0"/>
              <a:t>Hinzu kommt ein vielfaches von Normen, die </a:t>
            </a:r>
            <a:r>
              <a:rPr lang="de-DE" sz="4000" b="1" dirty="0">
                <a:solidFill>
                  <a:schemeClr val="accent5"/>
                </a:solidFill>
                <a:ea typeface="Arial"/>
                <a:cs typeface="Arial"/>
              </a:rPr>
              <a:t>indirekt</a:t>
            </a:r>
            <a:r>
              <a:rPr lang="de-DE" sz="4000" dirty="0"/>
              <a:t> Leben retten oder Gesundheit schützen, wie z. B. Bau- oder Elektronormen…</a:t>
            </a:r>
            <a:br>
              <a:rPr lang="de-DE" sz="4000" dirty="0"/>
            </a:br>
            <a:br>
              <a:rPr lang="de-DE" sz="4000" b="1" dirty="0">
                <a:solidFill>
                  <a:schemeClr val="accent5"/>
                </a:solidFill>
              </a:rPr>
            </a:br>
            <a:endParaRPr lang="de-DE" sz="4000" b="1" dirty="0"/>
          </a:p>
          <a:p>
            <a:endParaRPr lang="de-DE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969697" y="6993434"/>
            <a:ext cx="21679518" cy="618630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buSzPct val="100000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lnSpc>
                <a:spcPct val="90000"/>
              </a:lnSpc>
              <a:spcBef>
                <a:spcPts val="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de-DE" sz="4000" dirty="0">
                <a:latin typeface="+mn-lt"/>
              </a:rPr>
              <a:t>Deshalb hier einige </a:t>
            </a: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direkte</a:t>
            </a:r>
            <a:r>
              <a:rPr lang="de-DE" sz="4000" dirty="0">
                <a:latin typeface="+mn-lt"/>
              </a:rPr>
              <a:t> </a:t>
            </a: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Gesundheitsnormen</a:t>
            </a:r>
            <a:r>
              <a:rPr lang="de-DE" sz="4000" dirty="0">
                <a:latin typeface="+mn-lt"/>
              </a:rPr>
              <a:t> beispielhaft von </a:t>
            </a: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A-Z:</a:t>
            </a:r>
            <a:r>
              <a:rPr lang="de-DE" sz="4000" dirty="0">
                <a:latin typeface="+mn-lt"/>
              </a:rPr>
              <a:t> </a:t>
            </a:r>
          </a:p>
          <a:p>
            <a:pPr>
              <a:defRPr/>
            </a:pPr>
            <a:endParaRPr lang="de-DE" sz="4000" dirty="0">
              <a:solidFill>
                <a:schemeClr val="accent5"/>
              </a:solidFill>
              <a:latin typeface="+mn-lt"/>
              <a:ea typeface="Arial"/>
              <a:cs typeface="Arial"/>
            </a:endParaRPr>
          </a:p>
          <a:p>
            <a:pPr>
              <a:defRPr/>
            </a:pP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A</a:t>
            </a:r>
            <a:r>
              <a:rPr lang="de-DE" sz="4000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: </a:t>
            </a:r>
            <a:r>
              <a:rPr lang="de-DE" sz="4000" dirty="0">
                <a:latin typeface="+mn-lt"/>
              </a:rPr>
              <a:t>Anforderungen an das Qualitätsmanagementsystem von Gesundheitsdienstleistungen</a:t>
            </a:r>
          </a:p>
          <a:p>
            <a:pPr>
              <a:defRPr/>
            </a:pP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B</a:t>
            </a:r>
            <a:r>
              <a:rPr lang="de-DE" sz="4000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: </a:t>
            </a:r>
            <a:r>
              <a:rPr lang="de-DE" sz="4000" dirty="0">
                <a:latin typeface="+mn-lt"/>
              </a:rPr>
              <a:t>Biobasierte Lösemittel </a:t>
            </a:r>
            <a:endParaRPr dirty="0">
              <a:latin typeface="+mn-lt"/>
            </a:endParaRPr>
          </a:p>
          <a:p>
            <a:pPr>
              <a:defRPr/>
            </a:pP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C</a:t>
            </a:r>
            <a:r>
              <a:rPr lang="de-DE" sz="4000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: </a:t>
            </a:r>
            <a:r>
              <a:rPr lang="de-DE" sz="4000" dirty="0">
                <a:latin typeface="+mn-lt"/>
              </a:rPr>
              <a:t>Chemische Desinfektionsmittel und Antiseptika</a:t>
            </a:r>
            <a:endParaRPr lang="de-DE" sz="4000" dirty="0">
              <a:solidFill>
                <a:schemeClr val="accent5"/>
              </a:solidFill>
              <a:latin typeface="+mn-lt"/>
              <a:ea typeface="Arial"/>
              <a:cs typeface="Arial"/>
            </a:endParaRPr>
          </a:p>
          <a:p>
            <a:pPr>
              <a:defRPr/>
            </a:pP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D</a:t>
            </a:r>
            <a:r>
              <a:rPr lang="de-DE" sz="4000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: </a:t>
            </a:r>
            <a:r>
              <a:rPr lang="de-DE" sz="4000" dirty="0">
                <a:latin typeface="+mn-lt"/>
              </a:rPr>
              <a:t>Dopingprävention im Sport</a:t>
            </a:r>
            <a:endParaRPr lang="de-DE" sz="4000" dirty="0">
              <a:solidFill>
                <a:schemeClr val="accent5"/>
              </a:solidFill>
              <a:latin typeface="+mn-lt"/>
              <a:ea typeface="Arial"/>
              <a:cs typeface="Arial"/>
            </a:endParaRPr>
          </a:p>
          <a:p>
            <a:pPr>
              <a:defRPr/>
            </a:pP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E</a:t>
            </a:r>
            <a:r>
              <a:rPr lang="de-DE" sz="4000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: </a:t>
            </a:r>
            <a:r>
              <a:rPr lang="de-DE" sz="4000" dirty="0">
                <a:latin typeface="+mn-lt"/>
              </a:rPr>
              <a:t>Ergonomische Anforderungen für Bürotätigkeiten mit Bildschirmgeräten</a:t>
            </a:r>
            <a:endParaRPr lang="de-DE" sz="4000" dirty="0">
              <a:solidFill>
                <a:schemeClr val="accent5"/>
              </a:solidFill>
              <a:latin typeface="+mn-lt"/>
              <a:ea typeface="Arial"/>
              <a:cs typeface="Arial"/>
            </a:endParaRPr>
          </a:p>
          <a:p>
            <a:pPr>
              <a:defRPr/>
            </a:pP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F</a:t>
            </a:r>
            <a:r>
              <a:rPr lang="de-DE" sz="4000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: </a:t>
            </a:r>
            <a:r>
              <a:rPr lang="de-DE" sz="4000" dirty="0">
                <a:latin typeface="+mn-lt"/>
                <a:ea typeface="Arial"/>
                <a:cs typeface="Arial"/>
              </a:rPr>
              <a:t>Fettarme </a:t>
            </a:r>
            <a:r>
              <a:rPr lang="de-DE" sz="4000" dirty="0">
                <a:latin typeface="+mn-lt"/>
              </a:rPr>
              <a:t>Lebensmittel</a:t>
            </a:r>
          </a:p>
          <a:p>
            <a:pPr>
              <a:defRPr/>
            </a:pP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G</a:t>
            </a:r>
            <a:r>
              <a:rPr lang="de-DE" sz="4000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: </a:t>
            </a:r>
            <a:r>
              <a:rPr lang="de-DE" sz="4000" dirty="0">
                <a:latin typeface="+mn-lt"/>
                <a:ea typeface="Arial"/>
                <a:cs typeface="Arial"/>
              </a:rPr>
              <a:t>Gesundheitssoftware</a:t>
            </a:r>
          </a:p>
          <a:p>
            <a:pPr>
              <a:defRPr/>
            </a:pPr>
            <a:r>
              <a:rPr lang="de-DE" sz="4000" b="1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H</a:t>
            </a:r>
            <a:r>
              <a:rPr lang="de-DE" sz="4000" dirty="0">
                <a:solidFill>
                  <a:schemeClr val="accent5"/>
                </a:solidFill>
                <a:latin typeface="+mn-lt"/>
                <a:ea typeface="Arial"/>
                <a:cs typeface="Arial"/>
              </a:rPr>
              <a:t>: </a:t>
            </a:r>
            <a:r>
              <a:rPr lang="de-DE" sz="4000" dirty="0">
                <a:latin typeface="+mn-lt"/>
              </a:rPr>
              <a:t>Hygieneanforderungen</a:t>
            </a:r>
          </a:p>
          <a:p>
            <a:pPr>
              <a:defRPr/>
            </a:pPr>
            <a:r>
              <a:rPr lang="de-DE" sz="4000" b="1" dirty="0">
                <a:solidFill>
                  <a:schemeClr val="accent5"/>
                </a:solidFill>
                <a:latin typeface="+mn-lt"/>
              </a:rPr>
              <a:t> I </a:t>
            </a:r>
            <a:r>
              <a:rPr lang="de-DE" sz="4000" dirty="0">
                <a:solidFill>
                  <a:schemeClr val="accent5"/>
                </a:solidFill>
                <a:latin typeface="+mn-lt"/>
              </a:rPr>
              <a:t>:</a:t>
            </a:r>
            <a:r>
              <a:rPr lang="de-DE" sz="4000" dirty="0">
                <a:latin typeface="+mn-lt"/>
              </a:rPr>
              <a:t> In-vitro-Diagnostika</a:t>
            </a:r>
            <a:endParaRPr lang="de-DE" sz="4000" dirty="0">
              <a:solidFill>
                <a:schemeClr val="accent5"/>
              </a:solidFill>
              <a:latin typeface="+mn-lt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960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714673"/>
            <a:ext cx="22149649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2.2 Normbeispiele für Leben, Gesundheit, Medizin</a:t>
            </a:r>
            <a:endParaRPr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 dirty="0"/>
              <a:t>Normen-ABC von Prof. Dr.-Ing. Paul R. Melcher</a:t>
            </a:r>
            <a:endParaRPr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6</a:t>
            </a:fld>
            <a:endParaRPr lang="de-DE" dirty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909762" y="2916052"/>
            <a:ext cx="22149649" cy="101952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0"/>
              </a:spcBef>
              <a:buSzPct val="100000"/>
              <a:defRPr sz="2000">
                <a:solidFill>
                  <a:schemeClr val="tx1"/>
                </a:solidFill>
                <a:latin typeface="Arial"/>
              </a:defRPr>
            </a:lvl1pPr>
            <a:lvl2pPr marL="742950" indent="-285750">
              <a:lnSpc>
                <a:spcPct val="90000"/>
              </a:lnSpc>
              <a:spcBef>
                <a:spcPts val="0"/>
              </a:spcBef>
              <a:buSzPct val="100000"/>
              <a:buChar char="–"/>
              <a:defRPr sz="2000">
                <a:solidFill>
                  <a:schemeClr val="tx1"/>
                </a:solidFill>
                <a:latin typeface="Arial"/>
              </a:defRPr>
            </a:lvl2pPr>
            <a:lvl3pPr marL="11430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4pPr>
            <a:lvl5pPr marL="2057400" indent="-228600">
              <a:lnSpc>
                <a:spcPct val="90000"/>
              </a:lnSpc>
              <a:spcBef>
                <a:spcPts val="0"/>
              </a:spcBef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5pPr>
            <a:lvl6pPr marL="25146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6pPr>
            <a:lvl7pPr marL="29718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7pPr>
            <a:lvl8pPr marL="34290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8pPr>
            <a:lvl9pPr marL="388620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  <a:defRPr sz="20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defRPr/>
            </a:pPr>
            <a:r>
              <a:rPr lang="de-DE" sz="3600" b="1" dirty="0">
                <a:solidFill>
                  <a:schemeClr val="accent6"/>
                </a:solidFill>
                <a:latin typeface="Source Sans Pro"/>
                <a:ea typeface="Arial"/>
                <a:cs typeface="Arial"/>
              </a:rPr>
              <a:t>J: ?</a:t>
            </a:r>
          </a:p>
          <a:p>
            <a:pPr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K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Klinische Dosimetrie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L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Lebensmittelhygiene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M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Medizinprodukte</a:t>
            </a:r>
            <a:endParaRPr sz="3600" dirty="0"/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N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Nachhaltigkeit von Bauwerken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O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Osteopathische Gesundheitsversorgung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P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Patientenbeteiligung bei der Gesundheitsversorgung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Q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Qualitätsmanagementsysteme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R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Rettungsdienstfahrzeuge und deren Ausrüstung - Krankenkraftwagen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S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Schutz und Sicherheit der Bürger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T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Traditionelle Chinesische Medizin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U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Ultraschall - Hydrophone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V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>
                <a:latin typeface="Source Sans Pro"/>
                <a:ea typeface="Arial"/>
                <a:cs typeface="Arial"/>
              </a:rPr>
              <a:t>Verbandskasten</a:t>
            </a: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W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Wassereffizienz in Trinkwasser-Installationen</a:t>
            </a:r>
            <a:endParaRPr lang="de-DE" sz="3600" dirty="0">
              <a:solidFill>
                <a:schemeClr val="accent5"/>
              </a:solidFill>
              <a:latin typeface="Source Sans Pro"/>
              <a:ea typeface="Arial"/>
              <a:cs typeface="Arial"/>
            </a:endParaRPr>
          </a:p>
          <a:p>
            <a:pPr>
              <a:defRPr/>
            </a:pPr>
            <a:r>
              <a:rPr lang="de-DE" sz="3600" b="1" dirty="0">
                <a:solidFill>
                  <a:schemeClr val="accent6"/>
                </a:solidFill>
                <a:latin typeface="Source Sans Pro"/>
                <a:ea typeface="Arial"/>
                <a:cs typeface="Arial"/>
              </a:rPr>
              <a:t>X: ? </a:t>
            </a:r>
          </a:p>
          <a:p>
            <a:pPr>
              <a:defRPr/>
            </a:pPr>
            <a:r>
              <a:rPr lang="de-DE" sz="3600" b="1" dirty="0">
                <a:solidFill>
                  <a:schemeClr val="accent6"/>
                </a:solidFill>
                <a:latin typeface="Source Sans Pro"/>
                <a:ea typeface="Arial"/>
                <a:cs typeface="Arial"/>
              </a:rPr>
              <a:t>Y: ?</a:t>
            </a:r>
            <a:endParaRPr sz="3600" b="1" dirty="0">
              <a:solidFill>
                <a:schemeClr val="accent6"/>
              </a:solidFill>
              <a:latin typeface="Source Sans Pro"/>
              <a:ea typeface="Arial"/>
              <a:cs typeface="Arial"/>
            </a:endParaRPr>
          </a:p>
          <a:p>
            <a:pPr>
              <a:lnSpc>
                <a:spcPct val="110000"/>
              </a:lnSpc>
              <a:buSzTx/>
              <a:defRPr/>
            </a:pPr>
            <a:r>
              <a:rPr lang="de-DE" sz="3600" b="1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</a:t>
            </a:r>
            <a:r>
              <a:rPr lang="de-DE" sz="36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: </a:t>
            </a:r>
            <a:r>
              <a:rPr lang="de-DE" sz="3600" dirty="0"/>
              <a:t>Zertifizierung von Gesundheitsdienstleistungen</a:t>
            </a:r>
            <a:endParaRPr sz="3600" dirty="0"/>
          </a:p>
        </p:txBody>
      </p:sp>
      <p:sp>
        <p:nvSpPr>
          <p:cNvPr id="3" name="Textfeld 2"/>
          <p:cNvSpPr txBox="1"/>
          <p:nvPr/>
        </p:nvSpPr>
        <p:spPr>
          <a:xfrm>
            <a:off x="13325586" y="9448802"/>
            <a:ext cx="1057474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accent6"/>
                </a:solidFill>
                <a:latin typeface="Source Sans Pro"/>
                <a:ea typeface="Arial"/>
                <a:cs typeface="Arial"/>
              </a:rPr>
              <a:t>Wer Gesundheitsnormen mit J, X oder Y findet, kann mir gerne auf </a:t>
            </a:r>
            <a:r>
              <a:rPr lang="de-DE" sz="4000" b="1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LinkedIn</a:t>
            </a:r>
            <a:r>
              <a:rPr lang="de-DE" b="1" dirty="0">
                <a:solidFill>
                  <a:schemeClr val="accent6"/>
                </a:solidFill>
                <a:latin typeface="Source Sans Pro"/>
                <a:ea typeface="Arial"/>
                <a:cs typeface="Arial"/>
              </a:rPr>
              <a:t> schreiben! </a:t>
            </a:r>
            <a:br>
              <a:rPr lang="de-DE" dirty="0">
                <a:solidFill>
                  <a:srgbClr val="00B050"/>
                </a:solidFill>
              </a:rPr>
            </a:br>
            <a:endParaRPr lang="de-DE" dirty="0">
              <a:solidFill>
                <a:srgbClr val="00B050"/>
              </a:solidFill>
            </a:endParaRPr>
          </a:p>
          <a:p>
            <a:r>
              <a:rPr lang="de-DE" sz="4000" dirty="0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Während wir in der Freizeit selbst verantwortlich sind, werden wir im Arbeitsleben durch Normen geschützt.</a:t>
            </a:r>
          </a:p>
        </p:txBody>
      </p:sp>
    </p:spTree>
    <p:extLst>
      <p:ext uri="{BB962C8B-B14F-4D97-AF65-F5344CB8AC3E}">
        <p14:creationId xmlns:p14="http://schemas.microsoft.com/office/powerpoint/2010/main" val="35413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_dark blue"/>
          <p:cNvSpPr>
            <a:spLocks noGrp="1"/>
          </p:cNvSpPr>
          <p:nvPr>
            <p:ph type="title"/>
          </p:nvPr>
        </p:nvSpPr>
        <p:spPr bwMode="auto">
          <a:xfrm>
            <a:off x="1840881" y="1714673"/>
            <a:ext cx="22332530" cy="1656080"/>
          </a:xfrm>
        </p:spPr>
        <p:txBody>
          <a:bodyPr/>
          <a:lstStyle/>
          <a:p>
            <a:pPr>
              <a:defRPr/>
            </a:pPr>
            <a:r>
              <a:rPr lang="de-DE" b="0" dirty="0"/>
              <a:t>2.3 Normbeispiel DIN ISO 45001</a:t>
            </a:r>
            <a:br>
              <a:rPr lang="de-DE" b="0" dirty="0"/>
            </a:br>
            <a:r>
              <a:rPr lang="de-DE" b="0" dirty="0"/>
              <a:t>					  </a:t>
            </a:r>
            <a:r>
              <a:rPr lang="de-DE" sz="6600" b="0" dirty="0"/>
              <a:t>„Sicherheit und Gesundheit bei der Arbeit“</a:t>
            </a:r>
            <a:endParaRPr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4"/>
          </p:nvPr>
        </p:nvSpPr>
        <p:spPr bwMode="auto"/>
        <p:txBody>
          <a:bodyPr/>
          <a:lstStyle/>
          <a:p>
            <a:pPr algn="l">
              <a:defRPr/>
            </a:pPr>
            <a:r>
              <a:rPr lang="de-DE" dirty="0"/>
              <a:t>Normen-ABC von Prof. Dr.-Ing. Paul R. Melcher</a:t>
            </a:r>
            <a:endParaRPr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5"/>
          </p:nvPr>
        </p:nvSpPr>
        <p:spPr bwMode="auto"/>
        <p:txBody>
          <a:bodyPr/>
          <a:lstStyle/>
          <a:p>
            <a:pPr>
              <a:defRPr/>
            </a:pPr>
            <a:fld id="{D8A11F07-76ED-4A84-9391-56977295E5C2}" type="slidenum">
              <a:rPr lang="de-DE"/>
              <a:t>7</a:t>
            </a:fld>
            <a:endParaRPr lang="de-DE" dirty="0"/>
          </a:p>
        </p:txBody>
      </p:sp>
      <p:sp>
        <p:nvSpPr>
          <p:cNvPr id="9" name="Textplatzhalter 281">
            <a:extLst>
              <a:ext uri="{FF2B5EF4-FFF2-40B4-BE49-F238E27FC236}">
                <a16:creationId xmlns:a16="http://schemas.microsoft.com/office/drawing/2014/main" id="{FE71DE4E-BAC5-4782-8826-C404DC6125A0}"/>
              </a:ext>
            </a:extLst>
          </p:cNvPr>
          <p:cNvSpPr txBox="1">
            <a:spLocks/>
          </p:cNvSpPr>
          <p:nvPr/>
        </p:nvSpPr>
        <p:spPr>
          <a:xfrm>
            <a:off x="1962981" y="5631071"/>
            <a:ext cx="2520000" cy="1615272"/>
          </a:xfrm>
          <a:prstGeom prst="rect">
            <a:avLst/>
          </a:prstGeom>
          <a:solidFill>
            <a:srgbClr val="61A422"/>
          </a:solidFill>
          <a:ln w="18415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3600" defTabSz="1828800">
              <a:defRPr/>
            </a:pPr>
            <a:r>
              <a:rPr lang="de-DE" sz="2400" b="1" dirty="0">
                <a:solidFill>
                  <a:srgbClr val="000000"/>
                </a:solidFill>
              </a:rPr>
              <a:t>4 </a:t>
            </a:r>
            <a:br>
              <a:rPr lang="de-DE" sz="2400" b="1" dirty="0">
                <a:solidFill>
                  <a:srgbClr val="000000"/>
                </a:solidFill>
              </a:rPr>
            </a:br>
            <a:r>
              <a:rPr lang="de-DE" sz="2400" b="1" dirty="0">
                <a:solidFill>
                  <a:srgbClr val="000000"/>
                </a:solidFill>
              </a:rPr>
              <a:t>Kontext der </a:t>
            </a:r>
            <a:br>
              <a:rPr lang="de-DE" sz="2400" b="1" dirty="0">
                <a:solidFill>
                  <a:sysClr val="windowText" lastClr="000000"/>
                </a:solidFill>
              </a:rPr>
            </a:br>
            <a:r>
              <a:rPr lang="de-DE" sz="2400" b="1" dirty="0">
                <a:solidFill>
                  <a:srgbClr val="000000"/>
                </a:solidFill>
              </a:rPr>
              <a:t>Organisation </a:t>
            </a:r>
          </a:p>
        </p:txBody>
      </p:sp>
      <p:sp>
        <p:nvSpPr>
          <p:cNvPr id="10" name="Textplatzhalter 282">
            <a:extLst>
              <a:ext uri="{FF2B5EF4-FFF2-40B4-BE49-F238E27FC236}">
                <a16:creationId xmlns:a16="http://schemas.microsoft.com/office/drawing/2014/main" id="{8B631D3F-B330-4E9E-8F21-FB06CEE09146}"/>
              </a:ext>
            </a:extLst>
          </p:cNvPr>
          <p:cNvSpPr txBox="1">
            <a:spLocks/>
          </p:cNvSpPr>
          <p:nvPr/>
        </p:nvSpPr>
        <p:spPr>
          <a:xfrm>
            <a:off x="5019858" y="5631071"/>
            <a:ext cx="2520000" cy="1632870"/>
          </a:xfrm>
          <a:prstGeom prst="rect">
            <a:avLst/>
          </a:prstGeom>
          <a:solidFill>
            <a:srgbClr val="61A422"/>
          </a:solidFill>
          <a:ln w="18415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3600"/>
            <a:r>
              <a:rPr lang="de-DE" sz="2400" b="1" dirty="0">
                <a:solidFill>
                  <a:srgbClr val="000000"/>
                </a:solidFill>
              </a:rPr>
              <a:t>5 </a:t>
            </a:r>
            <a:br>
              <a:rPr lang="de-DE" sz="2400" b="1" dirty="0">
                <a:solidFill>
                  <a:srgbClr val="000000"/>
                </a:solidFill>
              </a:rPr>
            </a:br>
            <a:r>
              <a:rPr lang="de-DE" sz="2400" b="1" dirty="0">
                <a:solidFill>
                  <a:srgbClr val="000000"/>
                </a:solidFill>
              </a:rPr>
              <a:t>Führung</a:t>
            </a:r>
            <a:endParaRPr lang="de-DE" sz="2400" i="1" dirty="0">
              <a:solidFill>
                <a:srgbClr val="000000"/>
              </a:solidFill>
            </a:endParaRPr>
          </a:p>
        </p:txBody>
      </p:sp>
      <p:sp>
        <p:nvSpPr>
          <p:cNvPr id="11" name="Textplatzhalter 283">
            <a:extLst>
              <a:ext uri="{FF2B5EF4-FFF2-40B4-BE49-F238E27FC236}">
                <a16:creationId xmlns:a16="http://schemas.microsoft.com/office/drawing/2014/main" id="{479BC0F3-35D0-4C1C-906B-5407F5DD17ED}"/>
              </a:ext>
            </a:extLst>
          </p:cNvPr>
          <p:cNvSpPr txBox="1">
            <a:spLocks/>
          </p:cNvSpPr>
          <p:nvPr/>
        </p:nvSpPr>
        <p:spPr>
          <a:xfrm>
            <a:off x="8076735" y="5631071"/>
            <a:ext cx="2520000" cy="1605494"/>
          </a:xfrm>
          <a:prstGeom prst="rect">
            <a:avLst/>
          </a:prstGeom>
          <a:solidFill>
            <a:srgbClr val="61A422"/>
          </a:solidFill>
          <a:ln w="18415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3600"/>
            <a:r>
              <a:rPr lang="de-DE" sz="2400" b="1" dirty="0">
                <a:solidFill>
                  <a:srgbClr val="000000"/>
                </a:solidFill>
              </a:rPr>
              <a:t>6 </a:t>
            </a:r>
            <a:br>
              <a:rPr lang="de-DE" sz="2400" b="1" dirty="0">
                <a:solidFill>
                  <a:srgbClr val="000000"/>
                </a:solidFill>
              </a:rPr>
            </a:br>
            <a:r>
              <a:rPr lang="de-DE" sz="2400" b="1" spc="170" dirty="0">
                <a:solidFill>
                  <a:srgbClr val="000000"/>
                </a:solidFill>
              </a:rPr>
              <a:t>Planung </a:t>
            </a:r>
          </a:p>
        </p:txBody>
      </p:sp>
      <p:sp>
        <p:nvSpPr>
          <p:cNvPr id="12" name="Textplatzhalter 284">
            <a:extLst>
              <a:ext uri="{FF2B5EF4-FFF2-40B4-BE49-F238E27FC236}">
                <a16:creationId xmlns:a16="http://schemas.microsoft.com/office/drawing/2014/main" id="{30183B4C-69B1-4137-9225-E4C740F38907}"/>
              </a:ext>
            </a:extLst>
          </p:cNvPr>
          <p:cNvSpPr txBox="1">
            <a:spLocks/>
          </p:cNvSpPr>
          <p:nvPr/>
        </p:nvSpPr>
        <p:spPr>
          <a:xfrm>
            <a:off x="11133612" y="5631071"/>
            <a:ext cx="2520000" cy="1605494"/>
          </a:xfrm>
          <a:prstGeom prst="rect">
            <a:avLst/>
          </a:prstGeom>
          <a:solidFill>
            <a:srgbClr val="0070C0">
              <a:alpha val="50000"/>
            </a:srgb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de-DE"/>
            </a:defPPr>
            <a:lvl1pPr marL="92075" marR="228600" fontAlgn="auto">
              <a:lnSpc>
                <a:spcPct val="100000"/>
              </a:lnSpc>
              <a:spcBef>
                <a:spcPts val="0"/>
              </a:spcBef>
              <a:spcAft>
                <a:spcPts val="310"/>
              </a:spcAft>
              <a:defRPr sz="1800" kern="0" spc="-20">
                <a:solidFill>
                  <a:srgbClr val="000000"/>
                </a:solidFill>
              </a:defRPr>
            </a:lvl1pPr>
          </a:lstStyle>
          <a:p>
            <a:r>
              <a:rPr lang="de-DE" sz="2400" b="1" dirty="0"/>
              <a:t>7</a:t>
            </a:r>
            <a:br>
              <a:rPr lang="de-DE" sz="2400" b="1" dirty="0"/>
            </a:br>
            <a:r>
              <a:rPr lang="de-DE" sz="2400" b="1" dirty="0"/>
              <a:t>Unterstützung</a:t>
            </a:r>
          </a:p>
        </p:txBody>
      </p:sp>
      <p:sp>
        <p:nvSpPr>
          <p:cNvPr id="13" name="Textplatzhalter 288">
            <a:extLst>
              <a:ext uri="{FF2B5EF4-FFF2-40B4-BE49-F238E27FC236}">
                <a16:creationId xmlns:a16="http://schemas.microsoft.com/office/drawing/2014/main" id="{581BC03E-50B3-46FE-823F-EDCA49F90950}"/>
              </a:ext>
            </a:extLst>
          </p:cNvPr>
          <p:cNvSpPr txBox="1">
            <a:spLocks/>
          </p:cNvSpPr>
          <p:nvPr/>
        </p:nvSpPr>
        <p:spPr>
          <a:xfrm>
            <a:off x="1962980" y="7346274"/>
            <a:ext cx="2520000" cy="1285240"/>
          </a:xfrm>
          <a:prstGeom prst="rect">
            <a:avLst/>
          </a:prstGeom>
          <a:solidFill>
            <a:srgbClr val="9FDF63"/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1440"/>
            <a:r>
              <a:rPr lang="de-DE" sz="1800" dirty="0">
                <a:solidFill>
                  <a:srgbClr val="000000"/>
                </a:solidFill>
              </a:rPr>
              <a:t>4.1 </a:t>
            </a:r>
          </a:p>
          <a:p>
            <a:pPr marL="91440">
              <a:spcAft>
                <a:spcPts val="70"/>
              </a:spcAft>
            </a:pPr>
            <a:r>
              <a:rPr lang="de-DE" sz="1800" dirty="0">
                <a:solidFill>
                  <a:srgbClr val="000000"/>
                </a:solidFill>
              </a:rPr>
              <a:t>Verstehen der Organisation und ihres Kontextes </a:t>
            </a:r>
          </a:p>
        </p:txBody>
      </p:sp>
      <p:sp>
        <p:nvSpPr>
          <p:cNvPr id="14" name="Textplatzhalter 289">
            <a:extLst>
              <a:ext uri="{FF2B5EF4-FFF2-40B4-BE49-F238E27FC236}">
                <a16:creationId xmlns:a16="http://schemas.microsoft.com/office/drawing/2014/main" id="{C520A8B4-7B78-4FE2-82E2-1ADEB47947D4}"/>
              </a:ext>
            </a:extLst>
          </p:cNvPr>
          <p:cNvSpPr txBox="1">
            <a:spLocks/>
          </p:cNvSpPr>
          <p:nvPr/>
        </p:nvSpPr>
        <p:spPr>
          <a:xfrm>
            <a:off x="1961202" y="8731445"/>
            <a:ext cx="2520000" cy="2065390"/>
          </a:xfrm>
          <a:prstGeom prst="rect">
            <a:avLst/>
          </a:prstGeom>
          <a:solidFill>
            <a:srgbClr val="9FDF63"/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de-DE"/>
            </a:defPPr>
            <a:lvl1pPr marL="45720" fontAlgn="auto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defRPr sz="900" kern="0">
                <a:solidFill>
                  <a:srgbClr val="000000"/>
                </a:solidFill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</a:defRPr>
            </a:lvl5pPr>
            <a:lvl6pPr>
              <a:defRPr>
                <a:solidFill>
                  <a:schemeClr val="tx1"/>
                </a:solidFill>
                <a:latin typeface="Arial" pitchFamily="34" charset="0"/>
              </a:defRPr>
            </a:lvl6pPr>
            <a:lvl7pPr>
              <a:defRPr>
                <a:solidFill>
                  <a:schemeClr val="tx1"/>
                </a:solidFill>
                <a:latin typeface="Arial" pitchFamily="34" charset="0"/>
              </a:defRPr>
            </a:lvl7pPr>
            <a:lvl8pPr>
              <a:defRPr>
                <a:solidFill>
                  <a:schemeClr val="tx1"/>
                </a:solidFill>
                <a:latin typeface="Arial" pitchFamily="34" charset="0"/>
              </a:defRPr>
            </a:lvl8pPr>
            <a:lvl9pPr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de-DE" sz="1800" dirty="0"/>
              <a:t>4.2 </a:t>
            </a:r>
          </a:p>
          <a:p>
            <a:pPr>
              <a:lnSpc>
                <a:spcPct val="100000"/>
              </a:lnSpc>
            </a:pPr>
            <a:r>
              <a:rPr lang="de-DE" sz="1800" spc="-30" dirty="0"/>
              <a:t>Verstehen der Erfordernisse u. Erwartungen </a:t>
            </a:r>
            <a:r>
              <a:rPr lang="de-DE" sz="1800" i="1" spc="-30" dirty="0"/>
              <a:t>von Beschäftigten &amp; anderen interessierten Parteien </a:t>
            </a:r>
          </a:p>
        </p:txBody>
      </p:sp>
      <p:sp>
        <p:nvSpPr>
          <p:cNvPr id="15" name="Textplatzhalter 290">
            <a:extLst>
              <a:ext uri="{FF2B5EF4-FFF2-40B4-BE49-F238E27FC236}">
                <a16:creationId xmlns:a16="http://schemas.microsoft.com/office/drawing/2014/main" id="{CB318B83-67B6-4F3E-A408-2B6C306B7CD9}"/>
              </a:ext>
            </a:extLst>
          </p:cNvPr>
          <p:cNvSpPr txBox="1">
            <a:spLocks/>
          </p:cNvSpPr>
          <p:nvPr/>
        </p:nvSpPr>
        <p:spPr>
          <a:xfrm>
            <a:off x="1945481" y="10896766"/>
            <a:ext cx="2520000" cy="1262380"/>
          </a:xfrm>
          <a:prstGeom prst="rect">
            <a:avLst/>
          </a:prstGeom>
          <a:solidFill>
            <a:srgbClr val="9FDF63"/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1440"/>
            <a:r>
              <a:rPr lang="de-DE" sz="1800" i="1" dirty="0">
                <a:solidFill>
                  <a:srgbClr val="000000"/>
                </a:solidFill>
              </a:rPr>
              <a:t>4.3 </a:t>
            </a:r>
          </a:p>
          <a:p>
            <a:pPr marL="91440">
              <a:spcAft>
                <a:spcPts val="20"/>
              </a:spcAft>
            </a:pPr>
            <a:r>
              <a:rPr lang="de-DE" sz="1800" i="1" dirty="0">
                <a:solidFill>
                  <a:srgbClr val="000000"/>
                </a:solidFill>
              </a:rPr>
              <a:t>Festlegen des Anwendungsbereichs des SGA-MS </a:t>
            </a:r>
          </a:p>
        </p:txBody>
      </p:sp>
      <p:sp>
        <p:nvSpPr>
          <p:cNvPr id="16" name="Textplatzhalter 291">
            <a:extLst>
              <a:ext uri="{FF2B5EF4-FFF2-40B4-BE49-F238E27FC236}">
                <a16:creationId xmlns:a16="http://schemas.microsoft.com/office/drawing/2014/main" id="{FD2F19CA-2E8A-4763-B966-8EF4F9F03A9F}"/>
              </a:ext>
            </a:extLst>
          </p:cNvPr>
          <p:cNvSpPr txBox="1">
            <a:spLocks/>
          </p:cNvSpPr>
          <p:nvPr/>
        </p:nvSpPr>
        <p:spPr>
          <a:xfrm>
            <a:off x="1945481" y="12259076"/>
            <a:ext cx="2520000" cy="1034216"/>
          </a:xfrm>
          <a:prstGeom prst="rect">
            <a:avLst/>
          </a:prstGeom>
          <a:solidFill>
            <a:srgbClr val="9FDF63"/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1440"/>
            <a:r>
              <a:rPr lang="de-DE" sz="1800" i="1" dirty="0">
                <a:solidFill>
                  <a:srgbClr val="000000"/>
                </a:solidFill>
              </a:rPr>
              <a:t>4.4 </a:t>
            </a:r>
          </a:p>
          <a:p>
            <a:pPr marL="91440" marR="91440">
              <a:spcAft>
                <a:spcPts val="20"/>
              </a:spcAft>
            </a:pPr>
            <a:r>
              <a:rPr lang="de-DE" sz="1800" i="1" spc="20" dirty="0">
                <a:solidFill>
                  <a:srgbClr val="000000"/>
                </a:solidFill>
              </a:rPr>
              <a:t>SGA-Managementsystem</a:t>
            </a:r>
          </a:p>
        </p:txBody>
      </p:sp>
      <p:sp>
        <p:nvSpPr>
          <p:cNvPr id="17" name="Textplatzhalter 294">
            <a:extLst>
              <a:ext uri="{FF2B5EF4-FFF2-40B4-BE49-F238E27FC236}">
                <a16:creationId xmlns:a16="http://schemas.microsoft.com/office/drawing/2014/main" id="{3D032419-D437-4C73-9F96-0F7B1F8ED4A7}"/>
              </a:ext>
            </a:extLst>
          </p:cNvPr>
          <p:cNvSpPr txBox="1">
            <a:spLocks/>
          </p:cNvSpPr>
          <p:nvPr/>
        </p:nvSpPr>
        <p:spPr>
          <a:xfrm>
            <a:off x="5005055" y="7373845"/>
            <a:ext cx="2520000" cy="1023620"/>
          </a:xfrm>
          <a:prstGeom prst="rect">
            <a:avLst/>
          </a:prstGeom>
          <a:solidFill>
            <a:srgbClr val="9FDF63"/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1440"/>
            <a:r>
              <a:rPr lang="de-DE" sz="1800" spc="-10" dirty="0">
                <a:solidFill>
                  <a:srgbClr val="000000"/>
                </a:solidFill>
              </a:rPr>
              <a:t>5.1 </a:t>
            </a:r>
          </a:p>
          <a:p>
            <a:pPr marL="91440">
              <a:spcAft>
                <a:spcPts val="980"/>
              </a:spcAft>
            </a:pPr>
            <a:r>
              <a:rPr lang="de-DE" sz="1800" dirty="0">
                <a:solidFill>
                  <a:srgbClr val="000000"/>
                </a:solidFill>
              </a:rPr>
              <a:t>Führung und Verpflichtung </a:t>
            </a:r>
          </a:p>
        </p:txBody>
      </p:sp>
      <p:sp>
        <p:nvSpPr>
          <p:cNvPr id="18" name="Textplatzhalter 298">
            <a:extLst>
              <a:ext uri="{FF2B5EF4-FFF2-40B4-BE49-F238E27FC236}">
                <a16:creationId xmlns:a16="http://schemas.microsoft.com/office/drawing/2014/main" id="{A6D4B7A0-9469-4562-B825-B9D36B309606}"/>
              </a:ext>
            </a:extLst>
          </p:cNvPr>
          <p:cNvSpPr txBox="1">
            <a:spLocks/>
          </p:cNvSpPr>
          <p:nvPr/>
        </p:nvSpPr>
        <p:spPr>
          <a:xfrm>
            <a:off x="8045685" y="7369125"/>
            <a:ext cx="2520000" cy="1310640"/>
          </a:xfrm>
          <a:prstGeom prst="rect">
            <a:avLst/>
          </a:prstGeom>
          <a:solidFill>
            <a:srgbClr val="9FDF63"/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1440">
              <a:spcAft>
                <a:spcPts val="260"/>
              </a:spcAft>
            </a:pPr>
            <a:r>
              <a:rPr lang="de-DE" sz="1800" dirty="0">
                <a:solidFill>
                  <a:srgbClr val="000000"/>
                </a:solidFill>
              </a:rPr>
              <a:t>6.1 </a:t>
            </a:r>
          </a:p>
          <a:p>
            <a:pPr marL="91440">
              <a:spcAft>
                <a:spcPts val="260"/>
              </a:spcAft>
            </a:pPr>
            <a:r>
              <a:rPr lang="de-DE" sz="1800" dirty="0">
                <a:solidFill>
                  <a:srgbClr val="000000"/>
                </a:solidFill>
              </a:rPr>
              <a:t>Maßnahmen zum Umgang mit Risiken und Chancen </a:t>
            </a:r>
          </a:p>
        </p:txBody>
      </p:sp>
      <p:sp>
        <p:nvSpPr>
          <p:cNvPr id="19" name="Textplatzhalter 299">
            <a:extLst>
              <a:ext uri="{FF2B5EF4-FFF2-40B4-BE49-F238E27FC236}">
                <a16:creationId xmlns:a16="http://schemas.microsoft.com/office/drawing/2014/main" id="{3B3B3FFB-4B03-498E-BB96-116EC46CAF9C}"/>
              </a:ext>
            </a:extLst>
          </p:cNvPr>
          <p:cNvSpPr txBox="1">
            <a:spLocks/>
          </p:cNvSpPr>
          <p:nvPr/>
        </p:nvSpPr>
        <p:spPr>
          <a:xfrm>
            <a:off x="8045686" y="8812325"/>
            <a:ext cx="2520000" cy="1285240"/>
          </a:xfrm>
          <a:prstGeom prst="rect">
            <a:avLst/>
          </a:prstGeom>
          <a:solidFill>
            <a:srgbClr val="9FDF63"/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1440" marR="91440">
              <a:spcAft>
                <a:spcPts val="120"/>
              </a:spcAft>
            </a:pPr>
            <a:r>
              <a:rPr lang="de-DE" sz="1800" i="1" dirty="0">
                <a:solidFill>
                  <a:srgbClr val="000000"/>
                </a:solidFill>
              </a:rPr>
              <a:t>6.2 </a:t>
            </a:r>
          </a:p>
          <a:p>
            <a:pPr marL="91440" marR="91440">
              <a:spcAft>
                <a:spcPts val="120"/>
              </a:spcAft>
            </a:pPr>
            <a:r>
              <a:rPr lang="de-DE" sz="1800" i="1" dirty="0">
                <a:solidFill>
                  <a:srgbClr val="000000"/>
                </a:solidFill>
              </a:rPr>
              <a:t>SGA-Ziele und Planung zu deren Erreichung </a:t>
            </a:r>
          </a:p>
        </p:txBody>
      </p:sp>
      <p:sp>
        <p:nvSpPr>
          <p:cNvPr id="20" name="Textplatzhalter 303">
            <a:extLst>
              <a:ext uri="{FF2B5EF4-FFF2-40B4-BE49-F238E27FC236}">
                <a16:creationId xmlns:a16="http://schemas.microsoft.com/office/drawing/2014/main" id="{2E8AEF6E-B6EA-4A25-A3A4-BA1EADDF3B2C}"/>
              </a:ext>
            </a:extLst>
          </p:cNvPr>
          <p:cNvSpPr txBox="1">
            <a:spLocks/>
          </p:cNvSpPr>
          <p:nvPr/>
        </p:nvSpPr>
        <p:spPr>
          <a:xfrm>
            <a:off x="11133612" y="7375279"/>
            <a:ext cx="2520000" cy="779711"/>
          </a:xfrm>
          <a:prstGeom prst="rect">
            <a:avLst/>
          </a:prstGeom>
          <a:solidFill>
            <a:srgbClr val="3E84EA">
              <a:alpha val="50000"/>
            </a:srgb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en-US"/>
            </a:defPPr>
            <a:lvl1pPr marL="92075" marR="228600" fontAlgn="auto">
              <a:lnSpc>
                <a:spcPts val="800"/>
              </a:lnSpc>
              <a:spcBef>
                <a:spcPts val="0"/>
              </a:spcBef>
              <a:spcAft>
                <a:spcPts val="310"/>
              </a:spcAft>
              <a:defRPr sz="800" kern="0" spc="-2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800" dirty="0"/>
              <a:t>7.1 </a:t>
            </a:r>
          </a:p>
          <a:p>
            <a:pPr>
              <a:lnSpc>
                <a:spcPct val="100000"/>
              </a:lnSpc>
            </a:pPr>
            <a:r>
              <a:rPr lang="de-DE" sz="1800" dirty="0"/>
              <a:t>Ressourcen </a:t>
            </a:r>
          </a:p>
        </p:txBody>
      </p:sp>
      <p:sp>
        <p:nvSpPr>
          <p:cNvPr id="21" name="Textplatzhalter 308">
            <a:extLst>
              <a:ext uri="{FF2B5EF4-FFF2-40B4-BE49-F238E27FC236}">
                <a16:creationId xmlns:a16="http://schemas.microsoft.com/office/drawing/2014/main" id="{0F24ACC6-C473-41A7-B2BE-F5496EDB7A62}"/>
              </a:ext>
            </a:extLst>
          </p:cNvPr>
          <p:cNvSpPr txBox="1">
            <a:spLocks/>
          </p:cNvSpPr>
          <p:nvPr/>
        </p:nvSpPr>
        <p:spPr>
          <a:xfrm>
            <a:off x="11133612" y="8293704"/>
            <a:ext cx="2520000" cy="779710"/>
          </a:xfrm>
          <a:prstGeom prst="rect">
            <a:avLst/>
          </a:prstGeom>
          <a:solidFill>
            <a:srgbClr val="3E84EA">
              <a:alpha val="50000"/>
            </a:srgb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en-US"/>
            </a:defPPr>
            <a:lvl1pPr marL="92075" marR="228600" fontAlgn="auto">
              <a:lnSpc>
                <a:spcPts val="800"/>
              </a:lnSpc>
              <a:spcBef>
                <a:spcPts val="0"/>
              </a:spcBef>
              <a:spcAft>
                <a:spcPts val="310"/>
              </a:spcAft>
              <a:defRPr sz="800" kern="0" spc="-2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lnSpc>
                <a:spcPct val="100000"/>
              </a:lnSpc>
            </a:pPr>
            <a:r>
              <a:rPr lang="de-DE" sz="1800" dirty="0"/>
              <a:t>7.2 </a:t>
            </a:r>
            <a:br>
              <a:rPr lang="de-DE" sz="1800" dirty="0"/>
            </a:br>
            <a:r>
              <a:rPr lang="de-DE" sz="1800" dirty="0"/>
              <a:t>Kompetenz </a:t>
            </a:r>
          </a:p>
        </p:txBody>
      </p:sp>
      <p:sp>
        <p:nvSpPr>
          <p:cNvPr id="22" name="Textplatzhalter 309">
            <a:extLst>
              <a:ext uri="{FF2B5EF4-FFF2-40B4-BE49-F238E27FC236}">
                <a16:creationId xmlns:a16="http://schemas.microsoft.com/office/drawing/2014/main" id="{8530815E-51B7-41DA-923D-38BA5E18645D}"/>
              </a:ext>
            </a:extLst>
          </p:cNvPr>
          <p:cNvSpPr txBox="1">
            <a:spLocks/>
          </p:cNvSpPr>
          <p:nvPr/>
        </p:nvSpPr>
        <p:spPr>
          <a:xfrm>
            <a:off x="11130218" y="9212128"/>
            <a:ext cx="2520000" cy="773429"/>
          </a:xfrm>
          <a:prstGeom prst="rect">
            <a:avLst/>
          </a:prstGeom>
          <a:solidFill>
            <a:srgbClr val="3E84EA">
              <a:alpha val="50000"/>
            </a:srgb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en-US"/>
            </a:defPPr>
            <a:lvl1pPr marL="92075" marR="228600" fontAlgn="auto">
              <a:lnSpc>
                <a:spcPts val="800"/>
              </a:lnSpc>
              <a:spcBef>
                <a:spcPts val="0"/>
              </a:spcBef>
              <a:spcAft>
                <a:spcPts val="310"/>
              </a:spcAft>
              <a:defRPr sz="800" kern="0" spc="-2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de-DE" sz="1800" dirty="0"/>
              <a:t>7.3 </a:t>
            </a:r>
            <a:br>
              <a:rPr lang="de-DE" sz="1800" dirty="0"/>
            </a:br>
            <a:r>
              <a:rPr lang="de-DE" sz="1800" dirty="0"/>
              <a:t>Bewusstsein</a:t>
            </a:r>
          </a:p>
        </p:txBody>
      </p:sp>
      <p:sp>
        <p:nvSpPr>
          <p:cNvPr id="23" name="Textplatzhalter 310">
            <a:extLst>
              <a:ext uri="{FF2B5EF4-FFF2-40B4-BE49-F238E27FC236}">
                <a16:creationId xmlns:a16="http://schemas.microsoft.com/office/drawing/2014/main" id="{9EA0FF9E-26A2-4D29-A8CC-CDE5FC94390F}"/>
              </a:ext>
            </a:extLst>
          </p:cNvPr>
          <p:cNvSpPr txBox="1">
            <a:spLocks/>
          </p:cNvSpPr>
          <p:nvPr/>
        </p:nvSpPr>
        <p:spPr>
          <a:xfrm>
            <a:off x="11120733" y="10124271"/>
            <a:ext cx="2520000" cy="773427"/>
          </a:xfrm>
          <a:prstGeom prst="rect">
            <a:avLst/>
          </a:prstGeom>
          <a:solidFill>
            <a:srgbClr val="3E84EA">
              <a:alpha val="50000"/>
            </a:srgb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en-US"/>
            </a:defPPr>
            <a:lvl1pPr marL="36000" fontAlgn="auto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 sz="900" kern="0">
                <a:solidFill>
                  <a:srgbClr val="000000"/>
                </a:solidFill>
                <a:latin typeface="+mn-lt"/>
              </a:defRPr>
            </a:lvl1pPr>
          </a:lstStyle>
          <a:p>
            <a:pPr marL="184150">
              <a:lnSpc>
                <a:spcPct val="100000"/>
              </a:lnSpc>
            </a:pPr>
            <a:r>
              <a:rPr lang="de-DE" sz="1800" dirty="0"/>
              <a:t>7.4</a:t>
            </a:r>
          </a:p>
          <a:p>
            <a:pPr marL="184150">
              <a:lnSpc>
                <a:spcPct val="100000"/>
              </a:lnSpc>
            </a:pPr>
            <a:r>
              <a:rPr lang="de-DE" sz="1800" dirty="0"/>
              <a:t>Kommunikation </a:t>
            </a:r>
          </a:p>
        </p:txBody>
      </p:sp>
      <p:sp>
        <p:nvSpPr>
          <p:cNvPr id="24" name="Textplatzhalter 311">
            <a:extLst>
              <a:ext uri="{FF2B5EF4-FFF2-40B4-BE49-F238E27FC236}">
                <a16:creationId xmlns:a16="http://schemas.microsoft.com/office/drawing/2014/main" id="{AA00BCF5-7653-4B92-B7CF-6B10E264133F}"/>
              </a:ext>
            </a:extLst>
          </p:cNvPr>
          <p:cNvSpPr txBox="1">
            <a:spLocks/>
          </p:cNvSpPr>
          <p:nvPr/>
        </p:nvSpPr>
        <p:spPr>
          <a:xfrm>
            <a:off x="11120732" y="11036413"/>
            <a:ext cx="2520000" cy="998870"/>
          </a:xfrm>
          <a:prstGeom prst="rect">
            <a:avLst/>
          </a:prstGeom>
          <a:solidFill>
            <a:srgbClr val="3E84EA">
              <a:alpha val="50000"/>
            </a:srgb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en-US"/>
            </a:defPPr>
            <a:lvl1pPr marL="36000" fontAlgn="auto">
              <a:lnSpc>
                <a:spcPts val="800"/>
              </a:lnSpc>
              <a:spcBef>
                <a:spcPts val="0"/>
              </a:spcBef>
              <a:spcAft>
                <a:spcPts val="0"/>
              </a:spcAft>
              <a:defRPr sz="900" kern="0">
                <a:solidFill>
                  <a:srgbClr val="000000"/>
                </a:solidFill>
                <a:latin typeface="+mn-lt"/>
              </a:defRPr>
            </a:lvl1pPr>
          </a:lstStyle>
          <a:p>
            <a:pPr marL="177800">
              <a:lnSpc>
                <a:spcPct val="100000"/>
              </a:lnSpc>
            </a:pPr>
            <a:r>
              <a:rPr lang="de-DE" sz="1800" dirty="0"/>
              <a:t>7.5 </a:t>
            </a:r>
          </a:p>
          <a:p>
            <a:pPr marL="177800">
              <a:lnSpc>
                <a:spcPct val="100000"/>
              </a:lnSpc>
            </a:pPr>
            <a:r>
              <a:rPr lang="de-DE" sz="1800" dirty="0"/>
              <a:t>Dokumentierte Information </a:t>
            </a:r>
          </a:p>
        </p:txBody>
      </p:sp>
      <p:sp>
        <p:nvSpPr>
          <p:cNvPr id="26" name="Textplatzhalter 291">
            <a:extLst>
              <a:ext uri="{FF2B5EF4-FFF2-40B4-BE49-F238E27FC236}">
                <a16:creationId xmlns:a16="http://schemas.microsoft.com/office/drawing/2014/main" id="{2444CE3C-65D9-4AC0-856E-E26661DDD64C}"/>
              </a:ext>
            </a:extLst>
          </p:cNvPr>
          <p:cNvSpPr txBox="1">
            <a:spLocks/>
          </p:cNvSpPr>
          <p:nvPr/>
        </p:nvSpPr>
        <p:spPr>
          <a:xfrm>
            <a:off x="5016485" y="9363608"/>
            <a:ext cx="2520000" cy="1872208"/>
          </a:xfrm>
          <a:prstGeom prst="rect">
            <a:avLst/>
          </a:prstGeom>
          <a:solidFill>
            <a:srgbClr val="9FDF63"/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1440"/>
            <a:r>
              <a:rPr lang="de-DE" sz="1800" dirty="0">
                <a:solidFill>
                  <a:srgbClr val="000000"/>
                </a:solidFill>
              </a:rPr>
              <a:t>5.3</a:t>
            </a:r>
          </a:p>
          <a:p>
            <a:pPr marL="93600" marR="182880">
              <a:spcAft>
                <a:spcPts val="350"/>
              </a:spcAft>
            </a:pPr>
            <a:r>
              <a:rPr lang="de-DE" sz="1800" spc="-10" dirty="0">
                <a:solidFill>
                  <a:srgbClr val="000000"/>
                </a:solidFill>
              </a:rPr>
              <a:t>Rollen,  Verantwortlichkeiten und Befugnisse  in der Organisation </a:t>
            </a:r>
          </a:p>
        </p:txBody>
      </p:sp>
      <p:sp>
        <p:nvSpPr>
          <p:cNvPr id="27" name="Textplatzhalter 364">
            <a:extLst>
              <a:ext uri="{FF2B5EF4-FFF2-40B4-BE49-F238E27FC236}">
                <a16:creationId xmlns:a16="http://schemas.microsoft.com/office/drawing/2014/main" id="{4E293A92-53AA-4BB8-B22E-80DFFAE9B419}"/>
              </a:ext>
            </a:extLst>
          </p:cNvPr>
          <p:cNvSpPr txBox="1">
            <a:spLocks/>
          </p:cNvSpPr>
          <p:nvPr/>
        </p:nvSpPr>
        <p:spPr>
          <a:xfrm>
            <a:off x="14190489" y="5631071"/>
            <a:ext cx="2520000" cy="1585940"/>
          </a:xfrm>
          <a:prstGeom prst="rect">
            <a:avLst/>
          </a:prstGeom>
          <a:solidFill>
            <a:srgbClr val="0070C0">
              <a:alpha val="50000"/>
            </a:srgb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de-DE"/>
            </a:defPPr>
            <a:lvl1pPr marL="92075" marR="228600" fontAlgn="auto">
              <a:lnSpc>
                <a:spcPct val="100000"/>
              </a:lnSpc>
              <a:spcBef>
                <a:spcPts val="0"/>
              </a:spcBef>
              <a:spcAft>
                <a:spcPts val="310"/>
              </a:spcAft>
              <a:defRPr sz="1800" kern="0" spc="-20">
                <a:solidFill>
                  <a:srgbClr val="000000"/>
                </a:solidFill>
              </a:defRPr>
            </a:lvl1pPr>
          </a:lstStyle>
          <a:p>
            <a:r>
              <a:rPr lang="de-DE" sz="2400" b="1" dirty="0"/>
              <a:t>8 </a:t>
            </a:r>
            <a:br>
              <a:rPr lang="de-DE" sz="2400" b="1" dirty="0"/>
            </a:br>
            <a:r>
              <a:rPr lang="de-DE" sz="2400" b="1" dirty="0"/>
              <a:t>Betrieb </a:t>
            </a:r>
          </a:p>
        </p:txBody>
      </p:sp>
      <p:sp>
        <p:nvSpPr>
          <p:cNvPr id="28" name="Textplatzhalter 365">
            <a:extLst>
              <a:ext uri="{FF2B5EF4-FFF2-40B4-BE49-F238E27FC236}">
                <a16:creationId xmlns:a16="http://schemas.microsoft.com/office/drawing/2014/main" id="{B20458BA-6801-4A58-8908-DB2BD4AB4E17}"/>
              </a:ext>
            </a:extLst>
          </p:cNvPr>
          <p:cNvSpPr txBox="1">
            <a:spLocks/>
          </p:cNvSpPr>
          <p:nvPr/>
        </p:nvSpPr>
        <p:spPr>
          <a:xfrm>
            <a:off x="14207498" y="7350710"/>
            <a:ext cx="2520000" cy="1328339"/>
          </a:xfrm>
          <a:prstGeom prst="rect">
            <a:avLst/>
          </a:prstGeom>
          <a:solidFill>
            <a:srgbClr val="3E84EA">
              <a:alpha val="50000"/>
            </a:srgb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/>
          <a:p>
            <a:pPr marL="184150" marR="457200">
              <a:spcAft>
                <a:spcPts val="620"/>
              </a:spcAft>
            </a:pPr>
            <a:r>
              <a:rPr lang="de-DE" sz="1800" spc="-40" dirty="0">
                <a:solidFill>
                  <a:srgbClr val="000000"/>
                </a:solidFill>
              </a:rPr>
              <a:t>8.1 </a:t>
            </a:r>
            <a:br>
              <a:rPr lang="de-DE" sz="1800" spc="-40" dirty="0">
                <a:solidFill>
                  <a:srgbClr val="000000"/>
                </a:solidFill>
              </a:rPr>
            </a:br>
            <a:r>
              <a:rPr lang="de-DE" sz="1800" spc="-40" dirty="0">
                <a:solidFill>
                  <a:srgbClr val="000000"/>
                </a:solidFill>
              </a:rPr>
              <a:t>Betriebliche Planung und Steuerung </a:t>
            </a:r>
          </a:p>
        </p:txBody>
      </p:sp>
      <p:sp>
        <p:nvSpPr>
          <p:cNvPr id="29" name="Textplatzhalter 366">
            <a:extLst>
              <a:ext uri="{FF2B5EF4-FFF2-40B4-BE49-F238E27FC236}">
                <a16:creationId xmlns:a16="http://schemas.microsoft.com/office/drawing/2014/main" id="{94020F28-24AB-4636-871F-FE75E3C8A713}"/>
              </a:ext>
            </a:extLst>
          </p:cNvPr>
          <p:cNvSpPr txBox="1">
            <a:spLocks/>
          </p:cNvSpPr>
          <p:nvPr/>
        </p:nvSpPr>
        <p:spPr>
          <a:xfrm>
            <a:off x="14204552" y="8812749"/>
            <a:ext cx="2520000" cy="132835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tIns="144000" rIns="0" bIns="0" anchor="t"/>
          <a:lstStyle/>
          <a:p>
            <a:pPr marL="91440" marR="182880"/>
            <a:r>
              <a:rPr lang="de-DE" sz="1800" i="1" spc="40" dirty="0">
                <a:solidFill>
                  <a:srgbClr val="000000"/>
                </a:solidFill>
              </a:rPr>
              <a:t>8.2 </a:t>
            </a:r>
          </a:p>
          <a:p>
            <a:pPr marL="91440" marR="182880"/>
            <a:r>
              <a:rPr lang="de-DE" sz="1800" i="1" spc="40" dirty="0">
                <a:solidFill>
                  <a:srgbClr val="000000"/>
                </a:solidFill>
              </a:rPr>
              <a:t>Notfallplanung und Reaktion</a:t>
            </a:r>
          </a:p>
        </p:txBody>
      </p:sp>
      <p:sp>
        <p:nvSpPr>
          <p:cNvPr id="30" name="Textplatzhalter 392">
            <a:extLst>
              <a:ext uri="{FF2B5EF4-FFF2-40B4-BE49-F238E27FC236}">
                <a16:creationId xmlns:a16="http://schemas.microsoft.com/office/drawing/2014/main" id="{68BB3741-122B-426D-A6A6-653CD054C324}"/>
              </a:ext>
            </a:extLst>
          </p:cNvPr>
          <p:cNvSpPr txBox="1">
            <a:spLocks/>
          </p:cNvSpPr>
          <p:nvPr/>
        </p:nvSpPr>
        <p:spPr>
          <a:xfrm>
            <a:off x="17247366" y="5631071"/>
            <a:ext cx="2520000" cy="1603538"/>
          </a:xfrm>
          <a:prstGeom prst="rect">
            <a:avLst/>
          </a:prstGeom>
          <a:solidFill>
            <a:schemeClr val="accent4"/>
          </a:solidFill>
          <a:ln w="18415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de-DE"/>
            </a:defPPr>
            <a:lvl1pPr marL="93600">
              <a:defRPr sz="1800" b="1">
                <a:solidFill>
                  <a:srgbClr val="000000"/>
                </a:solidFill>
              </a:defRPr>
            </a:lvl1pPr>
          </a:lstStyle>
          <a:p>
            <a:r>
              <a:rPr lang="de-DE" sz="2400" dirty="0"/>
              <a:t>9 </a:t>
            </a:r>
            <a:br>
              <a:rPr lang="de-DE" sz="2400" dirty="0"/>
            </a:br>
            <a:r>
              <a:rPr lang="de-DE" sz="2400" dirty="0"/>
              <a:t>Bewertung </a:t>
            </a:r>
            <a:br>
              <a:rPr lang="de-DE" sz="2400" dirty="0"/>
            </a:br>
            <a:r>
              <a:rPr lang="de-DE" sz="2400" dirty="0"/>
              <a:t>der Leistung </a:t>
            </a:r>
          </a:p>
        </p:txBody>
      </p:sp>
      <p:sp>
        <p:nvSpPr>
          <p:cNvPr id="31" name="Textplatzhalter 393">
            <a:extLst>
              <a:ext uri="{FF2B5EF4-FFF2-40B4-BE49-F238E27FC236}">
                <a16:creationId xmlns:a16="http://schemas.microsoft.com/office/drawing/2014/main" id="{4E6D4AF8-60A0-4DEB-A8A9-6993ADE8D47B}"/>
              </a:ext>
            </a:extLst>
          </p:cNvPr>
          <p:cNvSpPr txBox="1">
            <a:spLocks/>
          </p:cNvSpPr>
          <p:nvPr/>
        </p:nvSpPr>
        <p:spPr>
          <a:xfrm>
            <a:off x="17216313" y="7390081"/>
            <a:ext cx="2520000" cy="1487882"/>
          </a:xfrm>
          <a:prstGeom prst="rect">
            <a:avLst/>
          </a:prstGeom>
          <a:solidFill>
            <a:schemeClr val="accent4">
              <a:alpha val="55000"/>
            </a:scheme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/>
          <a:p>
            <a:pPr marL="93600"/>
            <a:r>
              <a:rPr lang="de-DE" sz="1800" spc="-20" dirty="0">
                <a:solidFill>
                  <a:srgbClr val="000000"/>
                </a:solidFill>
              </a:rPr>
              <a:t>9.1 </a:t>
            </a:r>
          </a:p>
          <a:p>
            <a:pPr marL="93600">
              <a:spcBef>
                <a:spcPts val="20"/>
              </a:spcBef>
              <a:spcAft>
                <a:spcPts val="1300"/>
              </a:spcAft>
            </a:pPr>
            <a:r>
              <a:rPr lang="de-DE" sz="1800" dirty="0">
                <a:solidFill>
                  <a:srgbClr val="000000"/>
                </a:solidFill>
              </a:rPr>
              <a:t>Überwachung, Messung, Analyse und </a:t>
            </a:r>
            <a:r>
              <a:rPr lang="de-DE" sz="1800" i="1" dirty="0">
                <a:solidFill>
                  <a:srgbClr val="000000"/>
                </a:solidFill>
              </a:rPr>
              <a:t>Leistungsbewertung </a:t>
            </a:r>
          </a:p>
        </p:txBody>
      </p:sp>
      <p:sp>
        <p:nvSpPr>
          <p:cNvPr id="32" name="Textplatzhalter 397">
            <a:extLst>
              <a:ext uri="{FF2B5EF4-FFF2-40B4-BE49-F238E27FC236}">
                <a16:creationId xmlns:a16="http://schemas.microsoft.com/office/drawing/2014/main" id="{3CED57EC-2161-4865-B0F6-470DCDDC32A8}"/>
              </a:ext>
            </a:extLst>
          </p:cNvPr>
          <p:cNvSpPr txBox="1">
            <a:spLocks/>
          </p:cNvSpPr>
          <p:nvPr/>
        </p:nvSpPr>
        <p:spPr>
          <a:xfrm>
            <a:off x="17195944" y="9033435"/>
            <a:ext cx="2520000" cy="736600"/>
          </a:xfrm>
          <a:prstGeom prst="rect">
            <a:avLst/>
          </a:prstGeom>
          <a:solidFill>
            <a:schemeClr val="accent4">
              <a:alpha val="55000"/>
            </a:scheme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/>
          <a:p>
            <a:pPr marL="91440"/>
            <a:r>
              <a:rPr lang="de-DE" sz="1800" spc="-10" dirty="0">
                <a:solidFill>
                  <a:srgbClr val="000000"/>
                </a:solidFill>
              </a:rPr>
              <a:t>9.2 </a:t>
            </a:r>
          </a:p>
          <a:p>
            <a:pPr marL="91440">
              <a:spcAft>
                <a:spcPts val="1080"/>
              </a:spcAft>
            </a:pPr>
            <a:r>
              <a:rPr lang="de-DE" sz="1800" spc="60" dirty="0">
                <a:solidFill>
                  <a:srgbClr val="000000"/>
                </a:solidFill>
              </a:rPr>
              <a:t>Internes Audit </a:t>
            </a:r>
          </a:p>
        </p:txBody>
      </p:sp>
      <p:sp>
        <p:nvSpPr>
          <p:cNvPr id="33" name="Textplatzhalter 398">
            <a:extLst>
              <a:ext uri="{FF2B5EF4-FFF2-40B4-BE49-F238E27FC236}">
                <a16:creationId xmlns:a16="http://schemas.microsoft.com/office/drawing/2014/main" id="{DE76A637-7049-47DE-931A-17A97ACB8F6C}"/>
              </a:ext>
            </a:extLst>
          </p:cNvPr>
          <p:cNvSpPr txBox="1">
            <a:spLocks/>
          </p:cNvSpPr>
          <p:nvPr/>
        </p:nvSpPr>
        <p:spPr>
          <a:xfrm>
            <a:off x="17216313" y="9925508"/>
            <a:ext cx="2520000" cy="1062218"/>
          </a:xfrm>
          <a:prstGeom prst="rect">
            <a:avLst/>
          </a:prstGeom>
          <a:solidFill>
            <a:schemeClr val="accent4">
              <a:alpha val="55000"/>
            </a:scheme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/>
          <a:p>
            <a:pPr marL="182880"/>
            <a:r>
              <a:rPr lang="de-DE" sz="1800" dirty="0">
                <a:solidFill>
                  <a:srgbClr val="000000"/>
                </a:solidFill>
              </a:rPr>
              <a:t>9.3 </a:t>
            </a:r>
          </a:p>
          <a:p>
            <a:pPr marL="182880">
              <a:spcAft>
                <a:spcPts val="550"/>
              </a:spcAft>
            </a:pPr>
            <a:r>
              <a:rPr lang="de-DE" sz="1800" dirty="0">
                <a:solidFill>
                  <a:srgbClr val="000000"/>
                </a:solidFill>
              </a:rPr>
              <a:t>Management-bewertung </a:t>
            </a:r>
          </a:p>
        </p:txBody>
      </p:sp>
      <p:sp>
        <p:nvSpPr>
          <p:cNvPr id="34" name="Textplatzhalter 402">
            <a:extLst>
              <a:ext uri="{FF2B5EF4-FFF2-40B4-BE49-F238E27FC236}">
                <a16:creationId xmlns:a16="http://schemas.microsoft.com/office/drawing/2014/main" id="{09CB94BE-8ADA-4465-82A5-511A24AC91E6}"/>
              </a:ext>
            </a:extLst>
          </p:cNvPr>
          <p:cNvSpPr txBox="1">
            <a:spLocks/>
          </p:cNvSpPr>
          <p:nvPr/>
        </p:nvSpPr>
        <p:spPr>
          <a:xfrm>
            <a:off x="20306023" y="5631071"/>
            <a:ext cx="2520000" cy="1603538"/>
          </a:xfrm>
          <a:prstGeom prst="rect">
            <a:avLst/>
          </a:prstGeom>
          <a:solidFill>
            <a:schemeClr val="accent2"/>
          </a:solidFill>
          <a:ln w="18415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>
            <a:defPPr>
              <a:defRPr lang="de-DE"/>
            </a:defPPr>
            <a:lvl1pPr marL="93600">
              <a:defRPr sz="1800" b="1">
                <a:solidFill>
                  <a:srgbClr val="000000"/>
                </a:solidFill>
              </a:defRPr>
            </a:lvl1pPr>
          </a:lstStyle>
          <a:p>
            <a:r>
              <a:rPr lang="de-DE" sz="2400" dirty="0"/>
              <a:t>10 Verbesserung </a:t>
            </a:r>
          </a:p>
        </p:txBody>
      </p:sp>
      <p:sp>
        <p:nvSpPr>
          <p:cNvPr id="35" name="Textplatzhalter 403">
            <a:extLst>
              <a:ext uri="{FF2B5EF4-FFF2-40B4-BE49-F238E27FC236}">
                <a16:creationId xmlns:a16="http://schemas.microsoft.com/office/drawing/2014/main" id="{47EF9FFA-F32F-417C-99A6-AF6AE05A352C}"/>
              </a:ext>
            </a:extLst>
          </p:cNvPr>
          <p:cNvSpPr txBox="1">
            <a:spLocks/>
          </p:cNvSpPr>
          <p:nvPr/>
        </p:nvSpPr>
        <p:spPr>
          <a:xfrm>
            <a:off x="20307807" y="7389348"/>
            <a:ext cx="2520000" cy="779780"/>
          </a:xfrm>
          <a:prstGeom prst="rect">
            <a:avLst/>
          </a:prstGeom>
          <a:solidFill>
            <a:schemeClr val="accent2">
              <a:alpha val="58000"/>
            </a:schemeClr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182880"/>
            <a:r>
              <a:rPr lang="de-DE" sz="1800" spc="-30" dirty="0">
                <a:solidFill>
                  <a:srgbClr val="000000"/>
                </a:solidFill>
              </a:rPr>
              <a:t>10.1 </a:t>
            </a:r>
          </a:p>
          <a:p>
            <a:pPr marL="182880">
              <a:spcAft>
                <a:spcPts val="1250"/>
              </a:spcAft>
            </a:pPr>
            <a:r>
              <a:rPr lang="de-DE" sz="1800" spc="10" dirty="0">
                <a:solidFill>
                  <a:srgbClr val="000000"/>
                </a:solidFill>
              </a:rPr>
              <a:t>Allgemeines </a:t>
            </a:r>
          </a:p>
        </p:txBody>
      </p:sp>
      <p:sp>
        <p:nvSpPr>
          <p:cNvPr id="36" name="Textplatzhalter 404">
            <a:extLst>
              <a:ext uri="{FF2B5EF4-FFF2-40B4-BE49-F238E27FC236}">
                <a16:creationId xmlns:a16="http://schemas.microsoft.com/office/drawing/2014/main" id="{170E6AA6-2F64-4EC7-9C0E-F62A6124293F}"/>
              </a:ext>
            </a:extLst>
          </p:cNvPr>
          <p:cNvSpPr txBox="1">
            <a:spLocks/>
          </p:cNvSpPr>
          <p:nvPr/>
        </p:nvSpPr>
        <p:spPr>
          <a:xfrm>
            <a:off x="20304239" y="8348369"/>
            <a:ext cx="2520000" cy="159131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0" tIns="144000" rIns="0" bIns="0" anchor="t"/>
          <a:lstStyle/>
          <a:p>
            <a:pPr marL="91440"/>
            <a:r>
              <a:rPr lang="de-DE" sz="1800" spc="-20" dirty="0">
                <a:solidFill>
                  <a:srgbClr val="000000"/>
                </a:solidFill>
              </a:rPr>
              <a:t>10.2 </a:t>
            </a:r>
          </a:p>
          <a:p>
            <a:pPr marL="91440">
              <a:spcAft>
                <a:spcPts val="1940"/>
              </a:spcAft>
            </a:pPr>
            <a:r>
              <a:rPr lang="de-DE" sz="1800" i="1" spc="40" dirty="0">
                <a:solidFill>
                  <a:srgbClr val="000000"/>
                </a:solidFill>
              </a:rPr>
              <a:t>Vorfall,</a:t>
            </a:r>
            <a:r>
              <a:rPr lang="de-DE" sz="1800" spc="40" dirty="0">
                <a:solidFill>
                  <a:srgbClr val="000000"/>
                </a:solidFill>
              </a:rPr>
              <a:t> </a:t>
            </a:r>
            <a:r>
              <a:rPr lang="de-DE" sz="1800" i="1" spc="40" dirty="0">
                <a:solidFill>
                  <a:srgbClr val="000000"/>
                </a:solidFill>
              </a:rPr>
              <a:t>Nicht-konformität und Korrekturmaßnahmen </a:t>
            </a:r>
          </a:p>
        </p:txBody>
      </p:sp>
      <p:sp>
        <p:nvSpPr>
          <p:cNvPr id="37" name="Textplatzhalter 405">
            <a:extLst>
              <a:ext uri="{FF2B5EF4-FFF2-40B4-BE49-F238E27FC236}">
                <a16:creationId xmlns:a16="http://schemas.microsoft.com/office/drawing/2014/main" id="{C72C0190-D849-42B9-976B-5B6F3A66CFF3}"/>
              </a:ext>
            </a:extLst>
          </p:cNvPr>
          <p:cNvSpPr txBox="1">
            <a:spLocks/>
          </p:cNvSpPr>
          <p:nvPr/>
        </p:nvSpPr>
        <p:spPr>
          <a:xfrm>
            <a:off x="20309592" y="10082199"/>
            <a:ext cx="2520000" cy="1129210"/>
          </a:xfrm>
          <a:prstGeom prst="rect">
            <a:avLst/>
          </a:prstGeom>
          <a:solidFill>
            <a:schemeClr val="accent2">
              <a:alpha val="58000"/>
            </a:schemeClr>
          </a:solidFill>
          <a:ln w="0" cmpd="sng">
            <a:solidFill>
              <a:schemeClr val="tx1"/>
            </a:solidFill>
            <a:prstDash val="solid"/>
          </a:ln>
        </p:spPr>
        <p:txBody>
          <a:bodyPr vert="horz" lIns="0" tIns="144000" rIns="0" bIns="0" anchor="t"/>
          <a:lstStyle/>
          <a:p>
            <a:pPr marL="93600" defTabSz="1828800">
              <a:defRPr/>
            </a:pPr>
            <a:r>
              <a:rPr lang="de-DE" sz="1800" spc="-20" dirty="0">
                <a:solidFill>
                  <a:srgbClr val="000000"/>
                </a:solidFill>
              </a:rPr>
              <a:t>10.3 </a:t>
            </a:r>
          </a:p>
          <a:p>
            <a:pPr marL="93600" defTabSz="1828800">
              <a:spcBef>
                <a:spcPts val="30"/>
              </a:spcBef>
              <a:spcAft>
                <a:spcPts val="330"/>
              </a:spcAft>
              <a:defRPr/>
            </a:pPr>
            <a:r>
              <a:rPr lang="de-DE" sz="1800" dirty="0">
                <a:solidFill>
                  <a:srgbClr val="000000"/>
                </a:solidFill>
              </a:rPr>
              <a:t>Fortlaufende </a:t>
            </a:r>
            <a:br>
              <a:rPr lang="de-DE" sz="1800" dirty="0">
                <a:solidFill>
                  <a:sysClr val="windowText" lastClr="000000"/>
                </a:solidFill>
              </a:rPr>
            </a:br>
            <a:r>
              <a:rPr lang="de-DE" sz="1800" dirty="0">
                <a:solidFill>
                  <a:srgbClr val="000000"/>
                </a:solidFill>
              </a:rPr>
              <a:t>Verbesserung </a:t>
            </a:r>
          </a:p>
        </p:txBody>
      </p:sp>
      <p:sp>
        <p:nvSpPr>
          <p:cNvPr id="42" name="Pfeil nach rechts 61">
            <a:extLst>
              <a:ext uri="{FF2B5EF4-FFF2-40B4-BE49-F238E27FC236}">
                <a16:creationId xmlns:a16="http://schemas.microsoft.com/office/drawing/2014/main" id="{A5C3C50B-79FF-4E40-ADD1-F06068A57240}"/>
              </a:ext>
            </a:extLst>
          </p:cNvPr>
          <p:cNvSpPr/>
          <p:nvPr/>
        </p:nvSpPr>
        <p:spPr bwMode="auto">
          <a:xfrm>
            <a:off x="4488596" y="6426138"/>
            <a:ext cx="504000" cy="380782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pPr defTabSz="1828800" rtl="0" fontAlgn="base">
              <a:spcBef>
                <a:spcPct val="0"/>
              </a:spcBef>
              <a:spcAft>
                <a:spcPct val="0"/>
              </a:spcAft>
            </a:pPr>
            <a:endParaRPr lang="de-DE" sz="1800"/>
          </a:p>
        </p:txBody>
      </p:sp>
      <p:sp>
        <p:nvSpPr>
          <p:cNvPr id="43" name="Pfeil nach rechts 62">
            <a:extLst>
              <a:ext uri="{FF2B5EF4-FFF2-40B4-BE49-F238E27FC236}">
                <a16:creationId xmlns:a16="http://schemas.microsoft.com/office/drawing/2014/main" id="{243A7FD1-0E71-4B3A-A9F6-7AE1906718E3}"/>
              </a:ext>
            </a:extLst>
          </p:cNvPr>
          <p:cNvSpPr/>
          <p:nvPr/>
        </p:nvSpPr>
        <p:spPr bwMode="auto">
          <a:xfrm>
            <a:off x="7546208" y="6432840"/>
            <a:ext cx="504000" cy="380782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pPr defTabSz="1828800" rtl="0" fontAlgn="base">
              <a:spcBef>
                <a:spcPct val="0"/>
              </a:spcBef>
              <a:spcAft>
                <a:spcPct val="0"/>
              </a:spcAft>
            </a:pPr>
            <a:endParaRPr lang="de-DE" sz="1800"/>
          </a:p>
        </p:txBody>
      </p:sp>
      <p:sp>
        <p:nvSpPr>
          <p:cNvPr id="44" name="Pfeil nach rechts 63">
            <a:extLst>
              <a:ext uri="{FF2B5EF4-FFF2-40B4-BE49-F238E27FC236}">
                <a16:creationId xmlns:a16="http://schemas.microsoft.com/office/drawing/2014/main" id="{6F7F5D22-4A85-45D1-89C6-CFC481DEED2A}"/>
              </a:ext>
            </a:extLst>
          </p:cNvPr>
          <p:cNvSpPr/>
          <p:nvPr/>
        </p:nvSpPr>
        <p:spPr bwMode="auto">
          <a:xfrm>
            <a:off x="10604340" y="6426138"/>
            <a:ext cx="504000" cy="380782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pPr defTabSz="1828800" rtl="0" fontAlgn="base">
              <a:spcBef>
                <a:spcPct val="0"/>
              </a:spcBef>
              <a:spcAft>
                <a:spcPct val="0"/>
              </a:spcAft>
            </a:pPr>
            <a:endParaRPr lang="de-DE" sz="1800"/>
          </a:p>
        </p:txBody>
      </p:sp>
      <p:sp>
        <p:nvSpPr>
          <p:cNvPr id="45" name="Pfeil nach rechts 64">
            <a:extLst>
              <a:ext uri="{FF2B5EF4-FFF2-40B4-BE49-F238E27FC236}">
                <a16:creationId xmlns:a16="http://schemas.microsoft.com/office/drawing/2014/main" id="{DBC1A854-8818-4C89-80DF-184844239EED}"/>
              </a:ext>
            </a:extLst>
          </p:cNvPr>
          <p:cNvSpPr/>
          <p:nvPr/>
        </p:nvSpPr>
        <p:spPr bwMode="auto">
          <a:xfrm>
            <a:off x="13656521" y="6424041"/>
            <a:ext cx="504000" cy="380782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pPr defTabSz="1828800" rtl="0" fontAlgn="base">
              <a:spcBef>
                <a:spcPct val="0"/>
              </a:spcBef>
              <a:spcAft>
                <a:spcPct val="0"/>
              </a:spcAft>
            </a:pPr>
            <a:endParaRPr lang="de-DE" sz="1800"/>
          </a:p>
        </p:txBody>
      </p:sp>
      <p:sp>
        <p:nvSpPr>
          <p:cNvPr id="46" name="Pfeil nach rechts 65">
            <a:extLst>
              <a:ext uri="{FF2B5EF4-FFF2-40B4-BE49-F238E27FC236}">
                <a16:creationId xmlns:a16="http://schemas.microsoft.com/office/drawing/2014/main" id="{51AE7B60-8E4D-4C8F-9D24-7421340B4F3B}"/>
              </a:ext>
            </a:extLst>
          </p:cNvPr>
          <p:cNvSpPr/>
          <p:nvPr/>
        </p:nvSpPr>
        <p:spPr bwMode="auto">
          <a:xfrm>
            <a:off x="16724552" y="6422314"/>
            <a:ext cx="504000" cy="380782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pPr defTabSz="1828800" rtl="0" fontAlgn="base">
              <a:spcBef>
                <a:spcPct val="0"/>
              </a:spcBef>
              <a:spcAft>
                <a:spcPct val="0"/>
              </a:spcAft>
            </a:pPr>
            <a:endParaRPr lang="de-DE" sz="1800"/>
          </a:p>
        </p:txBody>
      </p:sp>
      <p:sp>
        <p:nvSpPr>
          <p:cNvPr id="47" name="Pfeil nach rechts 66">
            <a:extLst>
              <a:ext uri="{FF2B5EF4-FFF2-40B4-BE49-F238E27FC236}">
                <a16:creationId xmlns:a16="http://schemas.microsoft.com/office/drawing/2014/main" id="{2119D6A1-6328-4992-891F-355247C0AA0E}"/>
              </a:ext>
            </a:extLst>
          </p:cNvPr>
          <p:cNvSpPr/>
          <p:nvPr/>
        </p:nvSpPr>
        <p:spPr bwMode="auto">
          <a:xfrm>
            <a:off x="19768160" y="6424041"/>
            <a:ext cx="504000" cy="380782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pPr defTabSz="1828800" rtl="0" fontAlgn="base">
              <a:spcBef>
                <a:spcPct val="0"/>
              </a:spcBef>
              <a:spcAft>
                <a:spcPct val="0"/>
              </a:spcAft>
            </a:pPr>
            <a:endParaRPr lang="de-DE" sz="1800"/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8D0B830F-4381-44F0-988E-BD445C7D34E2}"/>
              </a:ext>
            </a:extLst>
          </p:cNvPr>
          <p:cNvSpPr txBox="1"/>
          <p:nvPr/>
        </p:nvSpPr>
        <p:spPr>
          <a:xfrm>
            <a:off x="6764323" y="4354350"/>
            <a:ext cx="2013694" cy="1200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dirty="0">
                <a:solidFill>
                  <a:srgbClr val="61A422"/>
                </a:solidFill>
              </a:rPr>
              <a:t>Plan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679D3AFE-4D52-48E1-820B-A47CEC66C3B4}"/>
              </a:ext>
            </a:extLst>
          </p:cNvPr>
          <p:cNvSpPr txBox="1"/>
          <p:nvPr/>
        </p:nvSpPr>
        <p:spPr>
          <a:xfrm>
            <a:off x="13209477" y="4349751"/>
            <a:ext cx="15696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dirty="0">
                <a:solidFill>
                  <a:schemeClr val="accent1"/>
                </a:solidFill>
              </a:rPr>
              <a:t>DO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9DF85190-CB04-4D51-BCD3-C475755D5BDE}"/>
              </a:ext>
            </a:extLst>
          </p:cNvPr>
          <p:cNvSpPr txBox="1"/>
          <p:nvPr/>
        </p:nvSpPr>
        <p:spPr>
          <a:xfrm>
            <a:off x="17123688" y="4364830"/>
            <a:ext cx="2664512" cy="1200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dirty="0">
                <a:solidFill>
                  <a:srgbClr val="EAB200"/>
                </a:solidFill>
              </a:rPr>
              <a:t>Check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3E89FFF9-90B1-45C9-A5AA-FCC32B909A3B}"/>
              </a:ext>
            </a:extLst>
          </p:cNvPr>
          <p:cNvSpPr txBox="1"/>
          <p:nvPr/>
        </p:nvSpPr>
        <p:spPr>
          <a:xfrm>
            <a:off x="20814675" y="4364830"/>
            <a:ext cx="1499128" cy="1200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7200" b="1" dirty="0">
                <a:solidFill>
                  <a:srgbClr val="B64310"/>
                </a:solidFill>
              </a:rPr>
              <a:t>Act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57E31A24-CE61-45CD-9505-D66194CE4AC8}"/>
              </a:ext>
            </a:extLst>
          </p:cNvPr>
          <p:cNvSpPr/>
          <p:nvPr/>
        </p:nvSpPr>
        <p:spPr bwMode="auto">
          <a:xfrm>
            <a:off x="1945481" y="2956513"/>
            <a:ext cx="4139790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pPr defTabSz="1828800" rtl="0" fontAlgn="base">
              <a:spcBef>
                <a:spcPct val="0"/>
              </a:spcBef>
              <a:spcAft>
                <a:spcPct val="0"/>
              </a:spcAft>
            </a:pPr>
            <a:r>
              <a:rPr lang="de-DE" sz="2000" dirty="0"/>
              <a:t>0 Einleitung</a:t>
            </a: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E3594677-C8D4-40A6-82A3-9F75CD730A8D}"/>
              </a:ext>
            </a:extLst>
          </p:cNvPr>
          <p:cNvSpPr/>
          <p:nvPr/>
        </p:nvSpPr>
        <p:spPr bwMode="auto">
          <a:xfrm>
            <a:off x="1945481" y="3488492"/>
            <a:ext cx="4122290" cy="43204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r>
              <a:rPr lang="de-DE" sz="2000" b="1" dirty="0"/>
              <a:t>1 Anwendungsbereich</a:t>
            </a: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266480E4-B23E-4D73-AF1A-77C97C9090FB}"/>
              </a:ext>
            </a:extLst>
          </p:cNvPr>
          <p:cNvSpPr/>
          <p:nvPr/>
        </p:nvSpPr>
        <p:spPr bwMode="auto">
          <a:xfrm>
            <a:off x="1927981" y="4026552"/>
            <a:ext cx="4139790" cy="3717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r>
              <a:rPr lang="de-DE" sz="2000" b="1" dirty="0"/>
              <a:t>2 Normative Verweisungen</a:t>
            </a: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AA193A5D-5CA6-4B4F-B108-AC6FE8D49CF4}"/>
              </a:ext>
            </a:extLst>
          </p:cNvPr>
          <p:cNvSpPr/>
          <p:nvPr/>
        </p:nvSpPr>
        <p:spPr bwMode="auto">
          <a:xfrm>
            <a:off x="1945481" y="4496604"/>
            <a:ext cx="4122290" cy="3717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144000" rIns="180000" bIns="93600" numCol="1" rtlCol="0" anchor="ctr" anchorCtr="0" compatLnSpc="1">
            <a:prstTxWarp prst="textNoShape">
              <a:avLst/>
            </a:prstTxWarp>
          </a:bodyPr>
          <a:lstStyle/>
          <a:p>
            <a:r>
              <a:rPr lang="de-DE" sz="2000" b="1" dirty="0"/>
              <a:t>3 Begriffe</a:t>
            </a:r>
          </a:p>
        </p:txBody>
      </p:sp>
      <p:sp>
        <p:nvSpPr>
          <p:cNvPr id="66" name="Textplatzhalter 294">
            <a:extLst>
              <a:ext uri="{FF2B5EF4-FFF2-40B4-BE49-F238E27FC236}">
                <a16:creationId xmlns:a16="http://schemas.microsoft.com/office/drawing/2014/main" id="{F44E2C59-CAAC-4157-945A-1BE53F8521B4}"/>
              </a:ext>
            </a:extLst>
          </p:cNvPr>
          <p:cNvSpPr txBox="1">
            <a:spLocks/>
          </p:cNvSpPr>
          <p:nvPr/>
        </p:nvSpPr>
        <p:spPr>
          <a:xfrm>
            <a:off x="5016485" y="8507369"/>
            <a:ext cx="2520000" cy="746336"/>
          </a:xfrm>
          <a:prstGeom prst="rect">
            <a:avLst/>
          </a:prstGeom>
          <a:solidFill>
            <a:srgbClr val="9FDF63"/>
          </a:solidFill>
          <a:ln w="6350" cmpd="sng">
            <a:solidFill>
              <a:srgbClr val="000000"/>
            </a:solidFill>
            <a:prstDash val="solid"/>
          </a:ln>
        </p:spPr>
        <p:txBody>
          <a:bodyPr vert="horz" lIns="0" tIns="144000" rIns="0" bIns="0" anchor="t"/>
          <a:lstStyle/>
          <a:p>
            <a:pPr marL="91440"/>
            <a:r>
              <a:rPr lang="de-DE" sz="1800" i="1" spc="-10" dirty="0">
                <a:solidFill>
                  <a:srgbClr val="000000"/>
                </a:solidFill>
              </a:rPr>
              <a:t>5.2 </a:t>
            </a:r>
          </a:p>
          <a:p>
            <a:pPr marL="91440">
              <a:spcAft>
                <a:spcPts val="980"/>
              </a:spcAft>
            </a:pPr>
            <a:r>
              <a:rPr lang="de-DE" sz="1800" i="1" dirty="0">
                <a:solidFill>
                  <a:srgbClr val="000000"/>
                </a:solidFill>
              </a:rPr>
              <a:t>SGA-Politik</a:t>
            </a:r>
          </a:p>
        </p:txBody>
      </p:sp>
      <p:sp>
        <p:nvSpPr>
          <p:cNvPr id="67" name="Pfeil nach rechts 87">
            <a:extLst>
              <a:ext uri="{FF2B5EF4-FFF2-40B4-BE49-F238E27FC236}">
                <a16:creationId xmlns:a16="http://schemas.microsoft.com/office/drawing/2014/main" id="{1277372B-1090-4397-AA2B-78B68419267C}"/>
              </a:ext>
            </a:extLst>
          </p:cNvPr>
          <p:cNvSpPr/>
          <p:nvPr/>
        </p:nvSpPr>
        <p:spPr bwMode="auto">
          <a:xfrm rot="5400000">
            <a:off x="2366803" y="5070602"/>
            <a:ext cx="559388" cy="303014"/>
          </a:xfrm>
          <a:prstGeom prst="rightArrow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80000" tIns="93600" rIns="180000" bIns="93600" numCol="1" rtlCol="0" anchor="ctr" anchorCtr="0" compatLnSpc="1">
            <a:prstTxWarp prst="textNoShape">
              <a:avLst/>
            </a:prstTxWarp>
          </a:bodyPr>
          <a:lstStyle/>
          <a:p>
            <a:pPr defTabSz="1828800" rtl="0" fontAlgn="base">
              <a:spcBef>
                <a:spcPct val="0"/>
              </a:spcBef>
              <a:spcAft>
                <a:spcPct val="0"/>
              </a:spcAft>
            </a:pPr>
            <a:endParaRPr lang="de-DE" sz="40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924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49" grpId="0"/>
      <p:bldP spid="50" grpId="0"/>
      <p:bldP spid="51" grpId="0"/>
      <p:bldP spid="66" grpId="0" animBg="1"/>
      <p:bldP spid="6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Inhaltsplatzhalter 2"/>
          <p:cNvSpPr txBox="1"/>
          <p:nvPr/>
        </p:nvSpPr>
        <p:spPr bwMode="auto">
          <a:xfrm>
            <a:off x="1857507" y="2371219"/>
            <a:ext cx="22332529" cy="10779516"/>
          </a:xfrm>
          <a:prstGeom prst="rect">
            <a:avLst/>
          </a:prstGeom>
        </p:spPr>
        <p:txBody>
          <a:bodyPr/>
          <a:lstStyle>
            <a:lvl1pPr marL="0" indent="0" algn="l" defTabSz="914400">
              <a:lnSpc>
                <a:spcPct val="110000"/>
              </a:lnSpc>
              <a:spcBef>
                <a:spcPts val="2600"/>
              </a:spcBef>
              <a:buFont typeface="Arial"/>
              <a:buNone/>
              <a:defRPr sz="4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>
              <a:lnSpc>
                <a:spcPct val="110000"/>
              </a:lnSpc>
              <a:spcBef>
                <a:spcPts val="3000"/>
              </a:spcBef>
              <a:buFont typeface="Arial"/>
              <a:buNone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0000" indent="-270000" algn="l" defTabSz="914400">
              <a:lnSpc>
                <a:spcPct val="11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000" indent="-270000" algn="l" defTabSz="914400">
              <a:lnSpc>
                <a:spcPct val="100000"/>
              </a:lnSpc>
              <a:spcBef>
                <a:spcPts val="3000"/>
              </a:spcBef>
              <a:buFont typeface="Arial"/>
              <a:buChar char="•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Übersicht des Normen ABC´s</a:t>
            </a:r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A: </a:t>
            </a:r>
            <a:r>
              <a:rPr lang="de-DE" sz="4400" dirty="0">
                <a:latin typeface="Source Sans Pro"/>
                <a:ea typeface="Arial"/>
                <a:cs typeface="Arial"/>
              </a:rPr>
              <a:t>Arten</a:t>
            </a: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 </a:t>
            </a:r>
            <a:r>
              <a:rPr lang="de-DE" sz="4400" dirty="0"/>
              <a:t>von Normen</a:t>
            </a:r>
          </a:p>
          <a:p>
            <a:pPr>
              <a:defRPr/>
            </a:pPr>
            <a:r>
              <a:rPr lang="de-DE" sz="4400" dirty="0"/>
              <a:t>B: Bedeutung &amp; Beschaffung von Normen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C: </a:t>
            </a:r>
            <a:r>
              <a:rPr lang="de-DE" sz="4400" dirty="0"/>
              <a:t>CE-Kennzeichnung 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D: </a:t>
            </a:r>
            <a:r>
              <a:rPr lang="de-DE" sz="4400" dirty="0"/>
              <a:t>Die DIN-Norm, die alle kennen sollten </a:t>
            </a:r>
            <a:endParaRPr dirty="0"/>
          </a:p>
          <a:p>
            <a:pPr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E: </a:t>
            </a:r>
            <a:r>
              <a:rPr lang="de-DE" sz="4400" dirty="0"/>
              <a:t>Entstehung von DIN-Normen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F: </a:t>
            </a:r>
            <a:r>
              <a:rPr lang="de-DE" sz="4400" dirty="0"/>
              <a:t>Formatnormen</a:t>
            </a:r>
            <a:br>
              <a:rPr lang="de-DE" sz="4400" dirty="0"/>
            </a:br>
            <a:endParaRPr lang="de-DE" sz="4400" dirty="0"/>
          </a:p>
          <a:p>
            <a:pPr marL="571500" lvl="0" indent="-571500" defTabSz="1828709">
              <a:lnSpc>
                <a:spcPct val="100000"/>
              </a:lnSpc>
              <a:spcBef>
                <a:spcPts val="0"/>
              </a:spcBef>
              <a:buFont typeface="Wingdings"/>
              <a:buChar char="ü"/>
              <a:defRPr/>
            </a:pPr>
            <a:r>
              <a:rPr lang="de-DE" sz="6000" dirty="0">
                <a:solidFill>
                  <a:srgbClr val="154A6C"/>
                </a:solidFill>
              </a:rPr>
              <a:t>G: Gesundheitsnormen </a:t>
            </a:r>
            <a:endParaRPr dirty="0"/>
          </a:p>
          <a:p>
            <a:pPr>
              <a:lnSpc>
                <a:spcPct val="100000"/>
              </a:lnSpc>
              <a:defRPr/>
            </a:pPr>
            <a:r>
              <a:rPr lang="de-DE" sz="4400" dirty="0">
                <a:solidFill>
                  <a:schemeClr val="accent5"/>
                </a:solidFill>
                <a:latin typeface="Source Sans Pro"/>
                <a:ea typeface="Arial"/>
                <a:cs typeface="Arial"/>
              </a:rPr>
              <a:t>Z: </a:t>
            </a:r>
            <a:r>
              <a:rPr lang="de-DE" sz="4400" dirty="0"/>
              <a:t>Zertifizierungsnormen</a:t>
            </a:r>
            <a:endParaRPr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  <a:p>
            <a:pPr marL="571500" indent="-571500">
              <a:buFont typeface="Wingdings"/>
              <a:buChar char="Ø"/>
              <a:defRPr/>
            </a:pPr>
            <a:endParaRPr lang="de-DE" sz="4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 dirty="0"/>
              <a:t>Viel Freude mit dem </a:t>
            </a:r>
            <a:br>
              <a:rPr lang="de-DE" dirty="0"/>
            </a:br>
            <a:r>
              <a:rPr lang="de-DE" dirty="0"/>
              <a:t>Normen-ABC</a:t>
            </a:r>
            <a:endParaRPr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 dirty="0"/>
              <a:t>Kontakt</a:t>
            </a:r>
            <a:endParaRPr dirty="0"/>
          </a:p>
          <a:p>
            <a:pPr lvl="1">
              <a:defRPr/>
            </a:pPr>
            <a:r>
              <a:rPr lang="sv-SE"/>
              <a:t>Prof. Dr.-Ing. Paul R. Melcher</a:t>
            </a:r>
            <a:endParaRPr dirty="0"/>
          </a:p>
          <a:p>
            <a:pPr lvl="1">
              <a:defRPr/>
            </a:pPr>
            <a:endParaRPr lang="sv-SE"/>
          </a:p>
          <a:p>
            <a:pPr lvl="1">
              <a:defRPr/>
            </a:pPr>
            <a:r>
              <a:rPr lang="sv-SE"/>
              <a:t>paul.melcher@h-brs.de</a:t>
            </a:r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H-BRS">
      <a:dk1>
        <a:sysClr val="windowText" lastClr="000000"/>
      </a:dk1>
      <a:lt1>
        <a:sysClr val="window" lastClr="FFFFFF"/>
      </a:lt1>
      <a:dk2>
        <a:srgbClr val="00AEEF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154A6C"/>
      </a:accent5>
      <a:accent6>
        <a:srgbClr val="70AD47"/>
      </a:accent6>
      <a:hlink>
        <a:srgbClr val="154A6C"/>
      </a:hlink>
      <a:folHlink>
        <a:srgbClr val="954F72"/>
      </a:folHlink>
    </a:clrScheme>
    <a:fontScheme name="H-BRS">
      <a:majorFont>
        <a:latin typeface="Source Sans Pro"/>
        <a:ea typeface="Arial"/>
        <a:cs typeface="Arial"/>
      </a:majorFont>
      <a:minorFont>
        <a:latin typeface="Source Sans Pro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H-BRS_PPT-VL f. MA_Office 2019</Template>
  <TotalTime>0</TotalTime>
  <Words>1036</Words>
  <Application>Microsoft Office PowerPoint</Application>
  <DocSecurity>0</DocSecurity>
  <PresentationFormat>Benutzerdefiniert</PresentationFormat>
  <Paragraphs>170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Source Sans Pro</vt:lpstr>
      <vt:lpstr>Wingdings</vt:lpstr>
      <vt:lpstr>Office</vt:lpstr>
      <vt:lpstr>Normen-ABC G: Gesundheitsnormen  Video-Lecture  von Prof. Dr.-Ing. Paul R. Melcher  Hochschul- und Kreisbibliothek Bonn-Rhein-Sieg   </vt:lpstr>
      <vt:lpstr>PowerPoint-Präsentation</vt:lpstr>
      <vt:lpstr>1.1 Normen retten Leben &amp; schützen die Gesundheit!</vt:lpstr>
      <vt:lpstr>2  Normbeispiele </vt:lpstr>
      <vt:lpstr>2.1 Normbeispiele für Leben, Gesundheit &amp; Medizin</vt:lpstr>
      <vt:lpstr>2.2 Normbeispiele für Leben, Gesundheit, Medizin</vt:lpstr>
      <vt:lpstr>2.3 Normbeispiel DIN ISO 45001        „Sicherheit und Gesundheit bei der Arbeit“</vt:lpstr>
      <vt:lpstr>PowerPoint-Präsentation</vt:lpstr>
      <vt:lpstr>Viel Freude mit dem  Normen-ABC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Technische Normen  Vorlesung von Prof. Dr. Paul Melcher</dc:title>
  <dc:subject>PPT Technische Normen</dc:subject>
  <dc:creator>Preuss, Sandra;Paul Melcher</dc:creator>
  <cp:keywords/>
  <dc:description/>
  <cp:lastModifiedBy>Sancillo, Anna</cp:lastModifiedBy>
  <cp:revision>229</cp:revision>
  <dcterms:created xsi:type="dcterms:W3CDTF">2023-04-14T07:27:50Z</dcterms:created>
  <dcterms:modified xsi:type="dcterms:W3CDTF">2023-08-21T09:02:01Z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A261BB8D-DA2A-42EF-B8E1-43A6221961FA</vt:lpwstr>
  </property>
  <property fmtid="{D5CDD505-2E9C-101B-9397-08002B2CF9AE}" pid="3" name="ArticulatePath">
    <vt:lpwstr>230601 B Bedeutung  Beschaffung von Normen von Prof. Melcher</vt:lpwstr>
  </property>
</Properties>
</file>