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94" r:id="rId2"/>
    <p:sldId id="257" r:id="rId3"/>
    <p:sldId id="593" r:id="rId4"/>
    <p:sldId id="260" r:id="rId5"/>
    <p:sldId id="267" r:id="rId6"/>
    <p:sldId id="268" r:id="rId7"/>
    <p:sldId id="591" r:id="rId8"/>
    <p:sldId id="263" r:id="rId9"/>
    <p:sldId id="264" r:id="rId10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7018" autoAdjust="0"/>
  </p:normalViewPr>
  <p:slideViewPr>
    <p:cSldViewPr snapToGrid="0" showGuides="1">
      <p:cViewPr varScale="1">
        <p:scale>
          <a:sx n="50" d="100"/>
          <a:sy n="50" d="100"/>
        </p:scale>
        <p:origin x="96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8DCC5-34AB-4E8A-951B-937F8F59716D}" type="datetimeFigureOut">
              <a:rPr lang="de-DE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B8878-4A5E-4AC4-9F71-8E7AB51C83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709">
      <a:defRPr sz="24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24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24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24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24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24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24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24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Willkommen zum Normen-ABC</a:t>
            </a:r>
          </a:p>
          <a:p>
            <a:r>
              <a:rPr lang="de-DE" dirty="0"/>
              <a:t>Hier: Gesundheitsnormen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/>
              <a:t>Warum sind Normen </a:t>
            </a:r>
            <a:r>
              <a:rPr lang="de-DE" sz="2400" b="1" dirty="0"/>
              <a:t>so</a:t>
            </a:r>
            <a:r>
              <a:rPr lang="de-DE" sz="2400" dirty="0"/>
              <a:t> entscheidend für Leben und Gesundheit? </a:t>
            </a:r>
            <a:r>
              <a:rPr lang="de-DE" sz="2400" b="1" dirty="0"/>
              <a:t>Das</a:t>
            </a:r>
            <a:r>
              <a:rPr lang="de-DE" sz="2400" dirty="0"/>
              <a:t> möchte ich Ihnen </a:t>
            </a:r>
            <a:r>
              <a:rPr lang="de-DE" sz="2400" b="1" dirty="0"/>
              <a:t>an einigen Beispielen verdeutlichen. 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84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 dirty="0"/>
              <a:t>Normen retten Leben und schützen die Gesundheit!  Nach der 1.ten Regelsetzenden Instanz der Gesetze haben wir in der 2.ten Instanz durch die Normen die Chance </a:t>
            </a:r>
            <a:r>
              <a:rPr lang="de-DE" dirty="0"/>
              <a:t>auf regionalen und internationale Vereinheitlichung!</a:t>
            </a:r>
          </a:p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 dirty="0"/>
              <a:t>So haben wir hoffentlich alle in unseren Autos in Deutschland einen gültigen Verbandskasten nach DIN 13164, dessen Inhalt auch noch nicht abgelaufen ist….</a:t>
            </a:r>
          </a:p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Seit dem Ramstein Unglück </a:t>
            </a:r>
            <a:r>
              <a:rPr lang="de-DE" b="1" dirty="0"/>
              <a:t>ist auch die Ausstattung der </a:t>
            </a:r>
            <a:r>
              <a:rPr lang="de-DE" b="1" dirty="0" err="1"/>
              <a:t>RTW`s</a:t>
            </a:r>
            <a:r>
              <a:rPr lang="de-DE" b="1" dirty="0"/>
              <a:t> </a:t>
            </a:r>
            <a:r>
              <a:rPr lang="de-DE" dirty="0"/>
              <a:t>in Europa vereinheitlicht!</a:t>
            </a:r>
          </a:p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…und wenn wir Medizinprodukte verwenden, ist uns sicher wohler, wenn der Hersteller dafür auch zertifiziert ist!!</a:t>
            </a:r>
          </a:p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Abbildung: https://openclipart.org/detail/305708/city-park-remix 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DB8878-4A5E-4AC4-9F71-8E7AB51C832D}" type="slidenum">
              <a:rPr lang="de-DE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86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Nun weitere Beispiele..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3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2400" dirty="0"/>
              <a:t>Eine Recherche in der Normendatenbank </a:t>
            </a:r>
            <a:r>
              <a:rPr lang="de-DE" sz="2400" b="1" dirty="0">
                <a:solidFill>
                  <a:schemeClr val="accent5"/>
                </a:solidFill>
                <a:ea typeface="+mn-ea"/>
                <a:cs typeface="+mn-cs"/>
              </a:rPr>
              <a:t>„</a:t>
            </a:r>
            <a:r>
              <a:rPr lang="de-DE" sz="2400" b="1" dirty="0" err="1">
                <a:solidFill>
                  <a:schemeClr val="accent5"/>
                </a:solidFill>
                <a:ea typeface="+mn-ea"/>
                <a:cs typeface="+mn-cs"/>
              </a:rPr>
              <a:t>Nautos</a:t>
            </a:r>
            <a:r>
              <a:rPr lang="de-DE" sz="2400" b="1" dirty="0">
                <a:solidFill>
                  <a:schemeClr val="accent5"/>
                </a:solidFill>
                <a:ea typeface="+mn-ea"/>
                <a:cs typeface="+mn-cs"/>
              </a:rPr>
              <a:t>“ </a:t>
            </a:r>
            <a:r>
              <a:rPr lang="de-DE" sz="2400" b="0" dirty="0">
                <a:solidFill>
                  <a:schemeClr val="accent5"/>
                </a:solidFill>
                <a:ea typeface="+mn-ea"/>
                <a:cs typeface="+mn-cs"/>
              </a:rPr>
              <a:t>ergibt für die Stichwörter </a:t>
            </a:r>
            <a:r>
              <a:rPr lang="de-DE" sz="2400" dirty="0"/>
              <a:t>„</a:t>
            </a:r>
            <a:r>
              <a:rPr lang="de-DE" sz="2400" b="1" dirty="0">
                <a:solidFill>
                  <a:schemeClr val="accent5"/>
                </a:solidFill>
                <a:ea typeface="+mn-ea"/>
                <a:cs typeface="+mn-cs"/>
              </a:rPr>
              <a:t>Leben und Gesundheit</a:t>
            </a:r>
            <a:r>
              <a:rPr lang="de-DE" sz="2400" dirty="0"/>
              <a:t>“ mehr als </a:t>
            </a:r>
            <a:r>
              <a:rPr lang="de-DE" sz="2400" b="1" dirty="0"/>
              <a:t>170 Normen </a:t>
            </a:r>
            <a:r>
              <a:rPr lang="de-DE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2400" b="1" dirty="0">
                <a:solidFill>
                  <a:schemeClr val="accent5"/>
                </a:solidFill>
                <a:ea typeface="+mn-ea"/>
                <a:cs typeface="+mn-cs"/>
              </a:rPr>
              <a:t>in der „ICS-Klasse 11</a:t>
            </a:r>
            <a:r>
              <a:rPr lang="de-DE" sz="2400" dirty="0"/>
              <a:t>“ über </a:t>
            </a:r>
            <a:r>
              <a:rPr lang="de-DE" sz="2400" b="1" dirty="0"/>
              <a:t>100 000 Normen.</a:t>
            </a:r>
          </a:p>
          <a:p>
            <a:r>
              <a:rPr lang="de-DE" sz="2400" dirty="0"/>
              <a:t>Hinzu kommt ein vielfaches von Normen, die </a:t>
            </a:r>
            <a:r>
              <a:rPr lang="de-DE" sz="2400" b="1" dirty="0">
                <a:solidFill>
                  <a:schemeClr val="accent5"/>
                </a:solidFill>
                <a:ea typeface="+mn-ea"/>
                <a:cs typeface="+mn-cs"/>
              </a:rPr>
              <a:t>indirekt</a:t>
            </a:r>
            <a:r>
              <a:rPr lang="de-DE" sz="2400" dirty="0"/>
              <a:t> Leben retten oder Gesundheit schützen, wie z. B. Bau- oder Elektronormen…Des</a:t>
            </a:r>
            <a:r>
              <a:rPr lang="de-DE" sz="2400" b="0" dirty="0"/>
              <a:t>halb </a:t>
            </a:r>
            <a:r>
              <a:rPr lang="de-DE" sz="2400" dirty="0">
                <a:latin typeface="+mn-lt"/>
              </a:rPr>
              <a:t>hier nur Beispiel für </a:t>
            </a:r>
            <a:r>
              <a:rPr lang="de-DE" sz="24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direkte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Gesundheitsnormen:</a:t>
            </a:r>
            <a:r>
              <a:rPr lang="de-DE" sz="2400" dirty="0">
                <a:latin typeface="+mn-lt"/>
              </a:rPr>
              <a:t> </a:t>
            </a:r>
          </a:p>
          <a:p>
            <a:pPr marL="0" marR="0" lvl="0" indent="0" algn="l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latin typeface="+mn-lt"/>
              </a:rPr>
              <a:t>Von A, wie Anforderungen an das QM-System von Gesundheitsdienstleistungen bis I, wie In-vitro-Diagnostika…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98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J, X und Y habe ich keine gefunden. Wer welche findet, kann mir gerne schreiben. </a:t>
            </a:r>
          </a:p>
          <a:p>
            <a:endParaRPr lang="de-DE" dirty="0"/>
          </a:p>
          <a:p>
            <a:pPr marL="0" marR="0" lvl="0" indent="0" algn="l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Während wir in </a:t>
            </a:r>
            <a:r>
              <a:rPr lang="de-DE" sz="24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der Freizeit selbst verantwortlich sind</a:t>
            </a:r>
            <a:r>
              <a:rPr lang="de-DE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, werden wir im Arbeitsleben durch Normen geschützt.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41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000" dirty="0"/>
              <a:t>Dazu existiert die weltweite Zertifizierungsnorm DIN ISO 45001, die ich auch zusammen mit weiteren in meiner Mastervorlesung „Integrierte Managementsysteme“ lehre.  Die ersten 3 Kapitel sind redaktionell, </a:t>
            </a:r>
          </a:p>
          <a:p>
            <a:r>
              <a:rPr lang="de-DE" sz="4000" dirty="0"/>
              <a:t>ab Kapitel 4 beginnen die Mindestanforderungen. Alles in grün dient der </a:t>
            </a:r>
            <a:r>
              <a:rPr lang="de-DE" sz="4000" dirty="0">
                <a:solidFill>
                  <a:schemeClr val="accent6">
                    <a:lumMod val="50000"/>
                  </a:schemeClr>
                </a:solidFill>
              </a:rPr>
              <a:t>Planung</a:t>
            </a:r>
            <a:r>
              <a:rPr lang="de-DE" sz="4000" dirty="0"/>
              <a:t>. Gerade Schrift zeigt die Ähnlichkeit mit anderen Zertifizierungsnormen, wie für Qualität, Umwelt und Energie… </a:t>
            </a:r>
          </a:p>
          <a:p>
            <a:r>
              <a:rPr lang="de-DE" sz="4000" i="1" dirty="0"/>
              <a:t>Kursive Schrift bedeutet spezielle Forderungen. </a:t>
            </a:r>
          </a:p>
          <a:p>
            <a:endParaRPr lang="de-DE" sz="4000" dirty="0"/>
          </a:p>
          <a:p>
            <a:r>
              <a:rPr lang="de-DE" sz="4000" dirty="0"/>
              <a:t>Alles in blau dient der Realisierung. Hell eingerahmte Abschnitte zeigen einzigartige Forderungen.  </a:t>
            </a:r>
          </a:p>
          <a:p>
            <a:endParaRPr lang="de-DE" sz="4000" dirty="0"/>
          </a:p>
          <a:p>
            <a:r>
              <a:rPr lang="de-DE" sz="4000" dirty="0"/>
              <a:t>Orange summieret alle Prüfanforderungen. </a:t>
            </a:r>
          </a:p>
          <a:p>
            <a:endParaRPr lang="de-DE" sz="4000" dirty="0"/>
          </a:p>
          <a:p>
            <a:r>
              <a:rPr lang="de-DE" sz="4000" dirty="0"/>
              <a:t>Rot dient der Verbesserung. …..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05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000" dirty="0"/>
              <a:t>…So das war ein kleiner Einblick in Gesundheitsnormen…..</a:t>
            </a:r>
            <a:r>
              <a:rPr lang="de-DE" sz="4000" b="1" dirty="0"/>
              <a:t>Bleiben Sie gesund! </a:t>
            </a:r>
            <a:r>
              <a:rPr lang="de-DE" sz="4000" dirty="0"/>
              <a:t>…und nächste Folie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86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Viel Freude mit dem Normen-ABC!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54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1" y="2061565"/>
            <a:ext cx="14263454" cy="9476509"/>
          </a:xfrm>
        </p:spPr>
        <p:txBody>
          <a:bodyPr/>
          <a:lstStyle/>
          <a:p>
            <a:pPr>
              <a:defRPr/>
            </a:pPr>
            <a:r>
              <a:rPr lang="de-DE" dirty="0"/>
              <a:t>Normen-ABC</a:t>
            </a:r>
            <a:br>
              <a:rPr lang="de-DE" dirty="0"/>
            </a:br>
            <a:r>
              <a:rPr lang="de-DE" sz="6000" dirty="0"/>
              <a:t>G: Gesundheitsnormen</a:t>
            </a:r>
            <a:br>
              <a:rPr lang="de-DE" sz="6000" dirty="0"/>
            </a:br>
            <a:br>
              <a:rPr lang="de-DE" dirty="0"/>
            </a:br>
            <a:r>
              <a:rPr lang="de-DE" sz="4400" b="0" dirty="0"/>
              <a:t>Video-</a:t>
            </a:r>
            <a:r>
              <a:rPr lang="de-DE" sz="4400" b="0" dirty="0" err="1"/>
              <a:t>Lecture</a:t>
            </a:r>
            <a:r>
              <a:rPr lang="de-DE" sz="4400" b="0" dirty="0"/>
              <a:t> </a:t>
            </a:r>
            <a:br>
              <a:rPr lang="de-DE" sz="4400" b="0" dirty="0"/>
            </a:br>
            <a:r>
              <a:rPr lang="de-DE" sz="4400" b="0" dirty="0"/>
              <a:t>von </a:t>
            </a:r>
            <a:r>
              <a:rPr lang="de-DE" sz="4400" dirty="0"/>
              <a:t>Prof. Dr.-Ing. Paul R. Melcher</a:t>
            </a:r>
            <a:br>
              <a:rPr lang="de-DE" sz="4400" dirty="0"/>
            </a:br>
            <a:br>
              <a:rPr lang="de-DE" sz="4400" dirty="0"/>
            </a:br>
            <a:r>
              <a:rPr lang="de-DE" sz="4400" b="0" dirty="0"/>
              <a:t>Hochschul- und Kreisbibliothek</a:t>
            </a:r>
            <a:br>
              <a:rPr lang="de-DE" sz="4400" b="0" dirty="0"/>
            </a:br>
            <a:r>
              <a:rPr lang="de-DE" sz="4400" b="0" dirty="0"/>
              <a:t>Bonn-Rhein-Sieg</a:t>
            </a: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endParaRPr lang="de-DE" sz="4400" dirty="0"/>
          </a:p>
        </p:txBody>
      </p:sp>
      <p:sp>
        <p:nvSpPr>
          <p:cNvPr id="4" name="Untertitel 2"/>
          <p:cNvSpPr txBox="1"/>
          <p:nvPr/>
        </p:nvSpPr>
        <p:spPr bwMode="auto">
          <a:xfrm>
            <a:off x="1813361" y="10297336"/>
            <a:ext cx="1364831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06" y="11247958"/>
            <a:ext cx="12680779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9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platzhalter 3"/>
          <p:cNvPicPr>
            <a:picLocks noChangeAspect="1"/>
          </p:cNvPicPr>
          <p:nvPr/>
        </p:nvPicPr>
        <p:blipFill>
          <a:blip r:embed="rId3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726698" cy="10156045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1</a:t>
            </a:r>
            <a:endParaRPr dirty="0"/>
          </a:p>
          <a:p>
            <a:pPr lvl="1">
              <a:defRPr/>
            </a:pPr>
            <a:r>
              <a:rPr lang="de-DE" sz="4000" dirty="0"/>
              <a:t>Warum sind Normen so entscheidend </a:t>
            </a:r>
            <a:br>
              <a:rPr lang="de-DE" sz="4000" dirty="0"/>
            </a:br>
            <a:r>
              <a:rPr lang="de-DE" sz="4000" dirty="0"/>
              <a:t>für Leben und Gesundheit?</a:t>
            </a:r>
            <a:endParaRPr lang="de-DE" dirty="0"/>
          </a:p>
          <a:p>
            <a:pPr lvl="0">
              <a:defRPr/>
            </a:pPr>
            <a:r>
              <a:rPr lang="de-DE" dirty="0"/>
              <a:t>2</a:t>
            </a:r>
            <a:endParaRPr dirty="0"/>
          </a:p>
          <a:p>
            <a:pPr lvl="1">
              <a:defRPr/>
            </a:pPr>
            <a:r>
              <a:rPr lang="de-DE" sz="4000" dirty="0"/>
              <a:t>Normbeispiele  </a:t>
            </a:r>
            <a:endParaRPr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710306" y="1743599"/>
            <a:ext cx="22691157" cy="1016226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1.1 Normen retten Leben &amp; schützen die Gesundheit!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1624898" y="5945463"/>
            <a:ext cx="12511451" cy="7245301"/>
          </a:xfrm>
        </p:spPr>
        <p:txBody>
          <a:bodyPr/>
          <a:lstStyle/>
          <a:p>
            <a:pPr>
              <a:defRPr/>
            </a:pPr>
            <a:r>
              <a:rPr lang="de-DE" b="1" dirty="0">
                <a:solidFill>
                  <a:srgbClr val="00B050"/>
                </a:solidFill>
              </a:rPr>
              <a:t>DIN 13164 „Erste-Hilfe-Material - Verbandkasten B“</a:t>
            </a:r>
          </a:p>
          <a:p>
            <a:pPr>
              <a:defRPr/>
            </a:pPr>
            <a:endParaRPr lang="de-DE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rgbClr val="002060"/>
                </a:solidFill>
              </a:rPr>
              <a:t>DIN EN 1789 „Rettungsdienstfahrzeuge und deren 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                        Ausrüstung-Krankenkraftwagen“ </a:t>
            </a:r>
            <a:br>
              <a:rPr lang="de-DE" b="1" dirty="0">
                <a:solidFill>
                  <a:srgbClr val="002060"/>
                </a:solidFill>
              </a:rPr>
            </a:br>
            <a:endParaRPr lang="de-DE" b="1" dirty="0">
              <a:solidFill>
                <a:srgbClr val="002060"/>
              </a:solidFill>
            </a:endParaRPr>
          </a:p>
          <a:p>
            <a:pPr>
              <a:defRPr/>
            </a:pPr>
            <a:br>
              <a:rPr lang="de-DE" b="1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DIN EN ISO 13485 „Medizinprodukte-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                                 Qualitätsmanagementsysteme“</a:t>
            </a:r>
          </a:p>
          <a:p>
            <a:pPr marL="742950" indent="-742950">
              <a:buFont typeface="Wingdings"/>
              <a:buChar char="Ø"/>
              <a:defRPr/>
            </a:pPr>
            <a:endParaRPr b="1" dirty="0">
              <a:solidFill>
                <a:schemeClr val="accent6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3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757754" y="3074184"/>
            <a:ext cx="21260419" cy="266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ts val="2600"/>
              </a:spcBef>
              <a:defRPr/>
            </a:pPr>
            <a:r>
              <a:rPr lang="de-DE" sz="4400" dirty="0"/>
              <a:t>1. Regelsetzende Instanz: </a:t>
            </a:r>
            <a:r>
              <a:rPr lang="de-DE" sz="4400" b="1" dirty="0"/>
              <a:t>Gesetze und Verordnungen </a:t>
            </a:r>
            <a:br>
              <a:rPr lang="de-DE" sz="4400" dirty="0"/>
            </a:br>
            <a:r>
              <a:rPr lang="de-DE" sz="4400" dirty="0"/>
              <a:t>2. Regelsetzende Instanz: </a:t>
            </a:r>
            <a:r>
              <a:rPr lang="de-DE" sz="4400" b="1" dirty="0"/>
              <a:t>Technischen Normen</a:t>
            </a:r>
          </a:p>
          <a:p>
            <a:pPr marL="571500" indent="-571500" defTabSz="914400">
              <a:lnSpc>
                <a:spcPct val="110000"/>
              </a:lnSpc>
              <a:spcBef>
                <a:spcPts val="2600"/>
              </a:spcBef>
              <a:buFont typeface="Wingdings" panose="05000000000000000000" pitchFamily="2" charset="2"/>
              <a:buChar char="Ø"/>
              <a:defRPr/>
            </a:pPr>
            <a:r>
              <a:rPr lang="de-DE" sz="4400" dirty="0"/>
              <a:t>Chance auf </a:t>
            </a:r>
            <a:r>
              <a:rPr lang="de-DE" sz="4400" b="1" dirty="0">
                <a:solidFill>
                  <a:srgbClr val="00B050"/>
                </a:solidFill>
              </a:rPr>
              <a:t>regionale</a:t>
            </a:r>
            <a:r>
              <a:rPr lang="de-DE" sz="4400" dirty="0"/>
              <a:t> oder </a:t>
            </a:r>
            <a:r>
              <a:rPr lang="de-DE" sz="4400" b="1" dirty="0">
                <a:solidFill>
                  <a:srgbClr val="002060"/>
                </a:solidFill>
              </a:rPr>
              <a:t>internationale Vereinheitlichung!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10" y="8087831"/>
            <a:ext cx="2052000" cy="13747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39910" y="9986176"/>
            <a:ext cx="2828190" cy="282819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 bwMode="auto">
          <a:xfrm>
            <a:off x="2296252" y="13190764"/>
            <a:ext cx="95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/>
              <a:t>Fotos: Selbst aufgenommen | Ländersymbole gemäß CC0-Lizenz, openclipart.org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652" y="7716494"/>
            <a:ext cx="3165363" cy="398568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448653" y="6048758"/>
            <a:ext cx="4428000" cy="133231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639910" y="6056579"/>
            <a:ext cx="1620000" cy="1085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652" y="12164190"/>
            <a:ext cx="5040000" cy="7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5"/>
                </a:solidFill>
              </a:rPr>
              <a:t>2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Normbeispiele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714673"/>
            <a:ext cx="22149649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2.1 Normbeispiele für Leben, Gesundheit &amp; Medizin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Normen-ABC von Prof. Dr.-Ing. Paul R. Melcher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5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1904383" y="2956241"/>
            <a:ext cx="217448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Stichwort-Recherche in der aktuellen Normendatenbank </a:t>
            </a:r>
            <a:r>
              <a:rPr lang="de-DE" sz="4000" b="1" dirty="0">
                <a:solidFill>
                  <a:schemeClr val="accent5"/>
                </a:solidFill>
                <a:ea typeface="Arial"/>
                <a:cs typeface="Arial"/>
              </a:rPr>
              <a:t>„</a:t>
            </a:r>
            <a:r>
              <a:rPr lang="de-DE" sz="4000" b="1" dirty="0" err="1">
                <a:solidFill>
                  <a:schemeClr val="accent5"/>
                </a:solidFill>
                <a:ea typeface="Arial"/>
                <a:cs typeface="Arial"/>
              </a:rPr>
              <a:t>Nautos</a:t>
            </a:r>
            <a:r>
              <a:rPr lang="de-DE" sz="4000" b="1" dirty="0">
                <a:solidFill>
                  <a:schemeClr val="accent5"/>
                </a:solidFill>
                <a:ea typeface="Arial"/>
                <a:cs typeface="Arial"/>
              </a:rPr>
              <a:t>“ </a:t>
            </a:r>
            <a:r>
              <a:rPr lang="de-DE" sz="4000" dirty="0">
                <a:ea typeface="Arial"/>
                <a:cs typeface="Arial"/>
              </a:rPr>
              <a:t>(</a:t>
            </a:r>
            <a:r>
              <a:rPr lang="de-DE" sz="4000" dirty="0" err="1">
                <a:ea typeface="Arial"/>
                <a:cs typeface="Arial"/>
              </a:rPr>
              <a:t>früher„Perinorm</a:t>
            </a:r>
            <a:r>
              <a:rPr lang="de-DE" sz="4000" dirty="0">
                <a:ea typeface="Arial"/>
                <a:cs typeface="Arial"/>
              </a:rPr>
              <a:t>“) ergibt</a:t>
            </a:r>
            <a:endParaRPr lang="de-DE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dirty="0"/>
              <a:t>„</a:t>
            </a:r>
            <a:r>
              <a:rPr lang="de-DE" sz="4000" b="1" dirty="0">
                <a:solidFill>
                  <a:schemeClr val="accent5"/>
                </a:solidFill>
                <a:ea typeface="Arial"/>
                <a:cs typeface="Arial"/>
              </a:rPr>
              <a:t>Leben und Gesundheit</a:t>
            </a:r>
            <a:r>
              <a:rPr lang="de-DE" sz="4000" dirty="0"/>
              <a:t>“:	               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4000" b="1" dirty="0"/>
              <a:t>170 Normen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dirty="0"/>
              <a:t>„</a:t>
            </a:r>
            <a:r>
              <a:rPr lang="de-DE" sz="4000" b="1" dirty="0">
                <a:solidFill>
                  <a:schemeClr val="accent5"/>
                </a:solidFill>
                <a:ea typeface="Arial"/>
                <a:cs typeface="Arial"/>
              </a:rPr>
              <a:t>ICS-Klasse 11 Medizintechnik</a:t>
            </a:r>
            <a:r>
              <a:rPr lang="de-DE" sz="4000" dirty="0"/>
              <a:t>“:   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4000" b="1" dirty="0"/>
              <a:t>100 000 Normen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4000" b="1" dirty="0"/>
          </a:p>
          <a:p>
            <a:r>
              <a:rPr lang="de-DE" sz="4000" dirty="0"/>
              <a:t>Hinzu kommt ein vielfaches von Normen, die </a:t>
            </a:r>
            <a:r>
              <a:rPr lang="de-DE" sz="4000" b="1" dirty="0">
                <a:solidFill>
                  <a:schemeClr val="accent5"/>
                </a:solidFill>
                <a:ea typeface="Arial"/>
                <a:cs typeface="Arial"/>
              </a:rPr>
              <a:t>indirekt</a:t>
            </a:r>
            <a:r>
              <a:rPr lang="de-DE" sz="4000" dirty="0"/>
              <a:t> Leben retten oder Gesundheit schützen, wie z. B. Bau- oder Elektronormen…</a:t>
            </a:r>
            <a:br>
              <a:rPr lang="de-DE" sz="4000" dirty="0"/>
            </a:br>
            <a:br>
              <a:rPr lang="de-DE" sz="4000" b="1" dirty="0">
                <a:solidFill>
                  <a:schemeClr val="accent5"/>
                </a:solidFill>
              </a:rPr>
            </a:br>
            <a:endParaRPr lang="de-DE" sz="4000" b="1" dirty="0"/>
          </a:p>
          <a:p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69697" y="6993434"/>
            <a:ext cx="21679518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SzPct val="100000"/>
              <a:defRPr sz="2000">
                <a:solidFill>
                  <a:schemeClr val="tx1"/>
                </a:solidFill>
                <a:latin typeface="Arial"/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de-DE" sz="4000" dirty="0">
                <a:latin typeface="+mn-lt"/>
              </a:rPr>
              <a:t>Deshalb hier einige </a:t>
            </a: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direkte</a:t>
            </a:r>
            <a:r>
              <a:rPr lang="de-DE" sz="4000" dirty="0">
                <a:latin typeface="+mn-lt"/>
              </a:rPr>
              <a:t> </a:t>
            </a: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Gesundheitsnormen</a:t>
            </a:r>
            <a:r>
              <a:rPr lang="de-DE" sz="4000" dirty="0">
                <a:latin typeface="+mn-lt"/>
              </a:rPr>
              <a:t> beispielhaft von </a:t>
            </a: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A-Z:</a:t>
            </a:r>
            <a:r>
              <a:rPr lang="de-DE" sz="4000" dirty="0">
                <a:latin typeface="+mn-lt"/>
              </a:rPr>
              <a:t> </a:t>
            </a:r>
          </a:p>
          <a:p>
            <a:pPr>
              <a:defRPr/>
            </a:pPr>
            <a:endParaRPr lang="de-DE" sz="4000" dirty="0">
              <a:solidFill>
                <a:schemeClr val="accent5"/>
              </a:solidFill>
              <a:latin typeface="+mn-lt"/>
              <a:ea typeface="Arial"/>
              <a:cs typeface="Arial"/>
            </a:endParaRP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A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</a:rPr>
              <a:t>Anforderungen an das Qualitätsmanagementsystem von Gesundheitsdienstleistungen</a:t>
            </a: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B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</a:rPr>
              <a:t>Biobasierte Lösemittel </a:t>
            </a:r>
            <a:endParaRPr dirty="0">
              <a:latin typeface="+mn-lt"/>
            </a:endParaRP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C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</a:rPr>
              <a:t>Chemische Desinfektionsmittel und Antiseptika</a:t>
            </a:r>
            <a:endParaRPr lang="de-DE" sz="4000" dirty="0">
              <a:solidFill>
                <a:schemeClr val="accent5"/>
              </a:solidFill>
              <a:latin typeface="+mn-lt"/>
              <a:ea typeface="Arial"/>
              <a:cs typeface="Arial"/>
            </a:endParaRP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D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</a:rPr>
              <a:t>Dopingprävention im Sport</a:t>
            </a:r>
            <a:endParaRPr lang="de-DE" sz="4000" dirty="0">
              <a:solidFill>
                <a:schemeClr val="accent5"/>
              </a:solidFill>
              <a:latin typeface="+mn-lt"/>
              <a:ea typeface="Arial"/>
              <a:cs typeface="Arial"/>
            </a:endParaRP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E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</a:rPr>
              <a:t>Ergonomische Anforderungen für Bürotätigkeiten mit Bildschirmgeräten</a:t>
            </a:r>
            <a:endParaRPr lang="de-DE" sz="4000" dirty="0">
              <a:solidFill>
                <a:schemeClr val="accent5"/>
              </a:solidFill>
              <a:latin typeface="+mn-lt"/>
              <a:ea typeface="Arial"/>
              <a:cs typeface="Arial"/>
            </a:endParaRP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F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  <a:ea typeface="Arial"/>
                <a:cs typeface="Arial"/>
              </a:rPr>
              <a:t>Fettarme </a:t>
            </a:r>
            <a:r>
              <a:rPr lang="de-DE" sz="4000" dirty="0">
                <a:latin typeface="+mn-lt"/>
              </a:rPr>
              <a:t>Lebensmittel</a:t>
            </a: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G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  <a:ea typeface="Arial"/>
                <a:cs typeface="Arial"/>
              </a:rPr>
              <a:t>Gesundheitssoftware</a:t>
            </a: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H</a:t>
            </a:r>
            <a:r>
              <a:rPr lang="de-DE" sz="4000" dirty="0">
                <a:solidFill>
                  <a:schemeClr val="accent5"/>
                </a:solidFill>
                <a:latin typeface="+mn-lt"/>
                <a:ea typeface="Arial"/>
                <a:cs typeface="Arial"/>
              </a:rPr>
              <a:t>: </a:t>
            </a:r>
            <a:r>
              <a:rPr lang="de-DE" sz="4000" dirty="0">
                <a:latin typeface="+mn-lt"/>
              </a:rPr>
              <a:t>Hygieneanforderungen</a:t>
            </a:r>
          </a:p>
          <a:p>
            <a:pPr>
              <a:defRPr/>
            </a:pPr>
            <a:r>
              <a:rPr lang="de-DE" sz="4000" b="1" dirty="0">
                <a:solidFill>
                  <a:schemeClr val="accent5"/>
                </a:solidFill>
                <a:latin typeface="+mn-lt"/>
              </a:rPr>
              <a:t> I </a:t>
            </a:r>
            <a:r>
              <a:rPr lang="de-DE" sz="4000" dirty="0">
                <a:solidFill>
                  <a:schemeClr val="accent5"/>
                </a:solidFill>
                <a:latin typeface="+mn-lt"/>
              </a:rPr>
              <a:t>:</a:t>
            </a:r>
            <a:r>
              <a:rPr lang="de-DE" sz="4000" dirty="0">
                <a:latin typeface="+mn-lt"/>
              </a:rPr>
              <a:t> In-vitro-Diagnostika</a:t>
            </a:r>
            <a:endParaRPr lang="de-DE" sz="4000" dirty="0">
              <a:solidFill>
                <a:schemeClr val="accent5"/>
              </a:solidFill>
              <a:latin typeface="+mn-l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6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714673"/>
            <a:ext cx="22149649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2.2 Normbeispiele für Leben, Gesundheit, Medizin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Normen-ABC von Prof. Dr.-Ing. Paul R. Melcher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6</a:t>
            </a:fld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9762" y="2916052"/>
            <a:ext cx="22149649" cy="101952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SzPct val="100000"/>
              <a:defRPr sz="2000">
                <a:solidFill>
                  <a:schemeClr val="tx1"/>
                </a:solidFill>
                <a:latin typeface="Arial"/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de-DE" sz="3600" b="1" dirty="0">
                <a:solidFill>
                  <a:schemeClr val="accent6"/>
                </a:solidFill>
                <a:latin typeface="Source Sans Pro"/>
                <a:ea typeface="Arial"/>
                <a:cs typeface="Arial"/>
              </a:rPr>
              <a:t>J: ?</a:t>
            </a:r>
          </a:p>
          <a:p>
            <a:pPr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K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Klinische Dosimetrie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L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Lebensmittelhygiene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M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Medizinprodukte</a:t>
            </a:r>
            <a:endParaRPr sz="3600" dirty="0"/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N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Nachhaltigkeit von Bauwerken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O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Osteopathische Gesundheitsversorgung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P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Patientenbeteiligung bei der Gesundheitsversorgung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Q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Qualitätsmanagementsysteme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R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Rettungsdienstfahrzeuge und deren Ausrüstung - Krankenkraftwagen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S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Schutz und Sicherheit der Bürger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T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Traditionelle Chinesische Medizin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U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Ultraschall - Hydrophone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V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>
                <a:latin typeface="Source Sans Pro"/>
                <a:ea typeface="Arial"/>
                <a:cs typeface="Arial"/>
              </a:rPr>
              <a:t>Verbandskasten</a:t>
            </a: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W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Wassereffizienz in Trinkwasser-Installationen</a:t>
            </a:r>
            <a:endParaRPr lang="de-DE" sz="36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defRPr/>
            </a:pPr>
            <a:r>
              <a:rPr lang="de-DE" sz="3600" b="1" dirty="0">
                <a:solidFill>
                  <a:schemeClr val="accent6"/>
                </a:solidFill>
                <a:latin typeface="Source Sans Pro"/>
                <a:ea typeface="Arial"/>
                <a:cs typeface="Arial"/>
              </a:rPr>
              <a:t>X: ? </a:t>
            </a:r>
          </a:p>
          <a:p>
            <a:pPr>
              <a:defRPr/>
            </a:pPr>
            <a:r>
              <a:rPr lang="de-DE" sz="3600" b="1" dirty="0">
                <a:solidFill>
                  <a:schemeClr val="accent6"/>
                </a:solidFill>
                <a:latin typeface="Source Sans Pro"/>
                <a:ea typeface="Arial"/>
                <a:cs typeface="Arial"/>
              </a:rPr>
              <a:t>Y: ?</a:t>
            </a:r>
            <a:endParaRPr sz="3600" b="1" dirty="0">
              <a:solidFill>
                <a:schemeClr val="accent6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: </a:t>
            </a:r>
            <a:r>
              <a:rPr lang="de-DE" sz="3600" dirty="0"/>
              <a:t>Zertifizierung von Gesundheitsdienstleistungen</a:t>
            </a:r>
            <a:endParaRPr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3325586" y="9448802"/>
            <a:ext cx="105747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  <a:latin typeface="Source Sans Pro"/>
                <a:ea typeface="Arial"/>
                <a:cs typeface="Arial"/>
              </a:rPr>
              <a:t>Wer Gesundheitsnormen mit J, X oder Y findet, kann mir gerne auf </a:t>
            </a:r>
            <a:r>
              <a:rPr lang="de-DE" sz="4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LinkedIn</a:t>
            </a:r>
            <a:r>
              <a:rPr lang="de-DE" b="1" dirty="0">
                <a:solidFill>
                  <a:schemeClr val="accent6"/>
                </a:solidFill>
                <a:latin typeface="Source Sans Pro"/>
                <a:ea typeface="Arial"/>
                <a:cs typeface="Arial"/>
              </a:rPr>
              <a:t> schreiben! </a:t>
            </a:r>
            <a:br>
              <a:rPr lang="de-DE" dirty="0">
                <a:solidFill>
                  <a:srgbClr val="00B050"/>
                </a:solidFill>
              </a:rPr>
            </a:br>
            <a:endParaRPr lang="de-DE" dirty="0">
              <a:solidFill>
                <a:srgbClr val="00B050"/>
              </a:solidFill>
            </a:endParaRPr>
          </a:p>
          <a:p>
            <a:r>
              <a:rPr lang="de-DE" sz="40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Während wir in der Freizeit selbst verantwortlich sind, werden wir im Arbeitsleben durch Normen geschützt.</a:t>
            </a:r>
          </a:p>
        </p:txBody>
      </p:sp>
    </p:spTree>
    <p:extLst>
      <p:ext uri="{BB962C8B-B14F-4D97-AF65-F5344CB8AC3E}">
        <p14:creationId xmlns:p14="http://schemas.microsoft.com/office/powerpoint/2010/main" val="3541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714673"/>
            <a:ext cx="22332530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2.3 Normbeispiel DIN ISO 45001</a:t>
            </a:r>
            <a:br>
              <a:rPr lang="de-DE" b="0" dirty="0"/>
            </a:br>
            <a:r>
              <a:rPr lang="de-DE" b="0" dirty="0"/>
              <a:t>					  </a:t>
            </a:r>
            <a:r>
              <a:rPr lang="de-DE" sz="6600" b="0" dirty="0"/>
              <a:t>„Sicherheit und Gesundheit bei der Arbeit“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Normen-ABC von Prof. Dr.-Ing. Paul R. Melcher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7</a:t>
            </a:fld>
            <a:endParaRPr lang="de-DE" dirty="0"/>
          </a:p>
        </p:txBody>
      </p:sp>
      <p:sp>
        <p:nvSpPr>
          <p:cNvPr id="9" name="Textplatzhalter 281">
            <a:extLst>
              <a:ext uri="{FF2B5EF4-FFF2-40B4-BE49-F238E27FC236}">
                <a16:creationId xmlns:a16="http://schemas.microsoft.com/office/drawing/2014/main" id="{FE71DE4E-BAC5-4782-8826-C404DC6125A0}"/>
              </a:ext>
            </a:extLst>
          </p:cNvPr>
          <p:cNvSpPr txBox="1">
            <a:spLocks/>
          </p:cNvSpPr>
          <p:nvPr/>
        </p:nvSpPr>
        <p:spPr>
          <a:xfrm>
            <a:off x="1962981" y="5631071"/>
            <a:ext cx="2520000" cy="1615272"/>
          </a:xfrm>
          <a:prstGeom prst="rect">
            <a:avLst/>
          </a:prstGeom>
          <a:solidFill>
            <a:srgbClr val="61A422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3600" defTabSz="1828800">
              <a:defRPr/>
            </a:pPr>
            <a:r>
              <a:rPr lang="de-DE" sz="2400" b="1" dirty="0">
                <a:solidFill>
                  <a:srgbClr val="000000"/>
                </a:solidFill>
              </a:rPr>
              <a:t>4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2400" b="1" dirty="0">
                <a:solidFill>
                  <a:srgbClr val="000000"/>
                </a:solidFill>
              </a:rPr>
              <a:t>Kontext der </a:t>
            </a:r>
            <a:br>
              <a:rPr lang="de-DE" sz="2400" b="1" dirty="0">
                <a:solidFill>
                  <a:sysClr val="windowText" lastClr="000000"/>
                </a:solidFill>
              </a:rPr>
            </a:br>
            <a:r>
              <a:rPr lang="de-DE" sz="2400" b="1" dirty="0">
                <a:solidFill>
                  <a:srgbClr val="000000"/>
                </a:solidFill>
              </a:rPr>
              <a:t>Organisation </a:t>
            </a:r>
          </a:p>
        </p:txBody>
      </p:sp>
      <p:sp>
        <p:nvSpPr>
          <p:cNvPr id="10" name="Textplatzhalter 282">
            <a:extLst>
              <a:ext uri="{FF2B5EF4-FFF2-40B4-BE49-F238E27FC236}">
                <a16:creationId xmlns:a16="http://schemas.microsoft.com/office/drawing/2014/main" id="{8B631D3F-B330-4E9E-8F21-FB06CEE09146}"/>
              </a:ext>
            </a:extLst>
          </p:cNvPr>
          <p:cNvSpPr txBox="1">
            <a:spLocks/>
          </p:cNvSpPr>
          <p:nvPr/>
        </p:nvSpPr>
        <p:spPr>
          <a:xfrm>
            <a:off x="5019858" y="5631071"/>
            <a:ext cx="2520000" cy="1632870"/>
          </a:xfrm>
          <a:prstGeom prst="rect">
            <a:avLst/>
          </a:prstGeom>
          <a:solidFill>
            <a:srgbClr val="61A422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3600"/>
            <a:r>
              <a:rPr lang="de-DE" sz="2400" b="1" dirty="0">
                <a:solidFill>
                  <a:srgbClr val="000000"/>
                </a:solidFill>
              </a:rPr>
              <a:t>5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2400" b="1" dirty="0">
                <a:solidFill>
                  <a:srgbClr val="000000"/>
                </a:solidFill>
              </a:rPr>
              <a:t>Führung</a:t>
            </a:r>
            <a:endParaRPr lang="de-DE" sz="2400" i="1" dirty="0">
              <a:solidFill>
                <a:srgbClr val="000000"/>
              </a:solidFill>
            </a:endParaRPr>
          </a:p>
        </p:txBody>
      </p:sp>
      <p:sp>
        <p:nvSpPr>
          <p:cNvPr id="11" name="Textplatzhalter 283">
            <a:extLst>
              <a:ext uri="{FF2B5EF4-FFF2-40B4-BE49-F238E27FC236}">
                <a16:creationId xmlns:a16="http://schemas.microsoft.com/office/drawing/2014/main" id="{479BC0F3-35D0-4C1C-906B-5407F5DD17ED}"/>
              </a:ext>
            </a:extLst>
          </p:cNvPr>
          <p:cNvSpPr txBox="1">
            <a:spLocks/>
          </p:cNvSpPr>
          <p:nvPr/>
        </p:nvSpPr>
        <p:spPr>
          <a:xfrm>
            <a:off x="8076735" y="5631071"/>
            <a:ext cx="2520000" cy="1605494"/>
          </a:xfrm>
          <a:prstGeom prst="rect">
            <a:avLst/>
          </a:prstGeom>
          <a:solidFill>
            <a:srgbClr val="61A422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3600"/>
            <a:r>
              <a:rPr lang="de-DE" sz="2400" b="1" dirty="0">
                <a:solidFill>
                  <a:srgbClr val="000000"/>
                </a:solidFill>
              </a:rPr>
              <a:t>6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2400" b="1" spc="170" dirty="0">
                <a:solidFill>
                  <a:srgbClr val="000000"/>
                </a:solidFill>
              </a:rPr>
              <a:t>Planung </a:t>
            </a:r>
          </a:p>
        </p:txBody>
      </p:sp>
      <p:sp>
        <p:nvSpPr>
          <p:cNvPr id="12" name="Textplatzhalter 284">
            <a:extLst>
              <a:ext uri="{FF2B5EF4-FFF2-40B4-BE49-F238E27FC236}">
                <a16:creationId xmlns:a16="http://schemas.microsoft.com/office/drawing/2014/main" id="{30183B4C-69B1-4137-9225-E4C740F38907}"/>
              </a:ext>
            </a:extLst>
          </p:cNvPr>
          <p:cNvSpPr txBox="1">
            <a:spLocks/>
          </p:cNvSpPr>
          <p:nvPr/>
        </p:nvSpPr>
        <p:spPr>
          <a:xfrm>
            <a:off x="11133612" y="5631071"/>
            <a:ext cx="2520000" cy="1605494"/>
          </a:xfrm>
          <a:prstGeom prst="rect">
            <a:avLst/>
          </a:prstGeom>
          <a:solidFill>
            <a:srgbClr val="0070C0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de-DE"/>
            </a:defPPr>
            <a:lvl1pPr marL="92075" marR="228600" fontAlgn="auto">
              <a:lnSpc>
                <a:spcPct val="100000"/>
              </a:lnSpc>
              <a:spcBef>
                <a:spcPts val="0"/>
              </a:spcBef>
              <a:spcAft>
                <a:spcPts val="310"/>
              </a:spcAft>
              <a:defRPr sz="1800" kern="0" spc="-20">
                <a:solidFill>
                  <a:srgbClr val="000000"/>
                </a:solidFill>
              </a:defRPr>
            </a:lvl1pPr>
          </a:lstStyle>
          <a:p>
            <a:r>
              <a:rPr lang="de-DE" sz="2400" b="1" dirty="0"/>
              <a:t>7</a:t>
            </a:r>
            <a:br>
              <a:rPr lang="de-DE" sz="2400" b="1" dirty="0"/>
            </a:br>
            <a:r>
              <a:rPr lang="de-DE" sz="2400" b="1" dirty="0"/>
              <a:t>Unterstützung</a:t>
            </a:r>
          </a:p>
        </p:txBody>
      </p:sp>
      <p:sp>
        <p:nvSpPr>
          <p:cNvPr id="13" name="Textplatzhalter 288">
            <a:extLst>
              <a:ext uri="{FF2B5EF4-FFF2-40B4-BE49-F238E27FC236}">
                <a16:creationId xmlns:a16="http://schemas.microsoft.com/office/drawing/2014/main" id="{581BC03E-50B3-46FE-823F-EDCA49F90950}"/>
              </a:ext>
            </a:extLst>
          </p:cNvPr>
          <p:cNvSpPr txBox="1">
            <a:spLocks/>
          </p:cNvSpPr>
          <p:nvPr/>
        </p:nvSpPr>
        <p:spPr>
          <a:xfrm>
            <a:off x="1962980" y="7346274"/>
            <a:ext cx="2520000" cy="1285240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/>
            <a:r>
              <a:rPr lang="de-DE" sz="1800" dirty="0">
                <a:solidFill>
                  <a:srgbClr val="000000"/>
                </a:solidFill>
              </a:rPr>
              <a:t>4.1 </a:t>
            </a:r>
          </a:p>
          <a:p>
            <a:pPr marL="91440">
              <a:spcAft>
                <a:spcPts val="70"/>
              </a:spcAft>
            </a:pPr>
            <a:r>
              <a:rPr lang="de-DE" sz="1800" dirty="0">
                <a:solidFill>
                  <a:srgbClr val="000000"/>
                </a:solidFill>
              </a:rPr>
              <a:t>Verstehen der Organisation und ihres Kontextes </a:t>
            </a:r>
          </a:p>
        </p:txBody>
      </p:sp>
      <p:sp>
        <p:nvSpPr>
          <p:cNvPr id="14" name="Textplatzhalter 289">
            <a:extLst>
              <a:ext uri="{FF2B5EF4-FFF2-40B4-BE49-F238E27FC236}">
                <a16:creationId xmlns:a16="http://schemas.microsoft.com/office/drawing/2014/main" id="{C520A8B4-7B78-4FE2-82E2-1ADEB47947D4}"/>
              </a:ext>
            </a:extLst>
          </p:cNvPr>
          <p:cNvSpPr txBox="1">
            <a:spLocks/>
          </p:cNvSpPr>
          <p:nvPr/>
        </p:nvSpPr>
        <p:spPr>
          <a:xfrm>
            <a:off x="1961202" y="8731445"/>
            <a:ext cx="2520000" cy="2065390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de-DE"/>
            </a:defPPr>
            <a:lvl1pPr marL="4572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900" kern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800" dirty="0"/>
              <a:t>4.2 </a:t>
            </a:r>
          </a:p>
          <a:p>
            <a:pPr>
              <a:lnSpc>
                <a:spcPct val="100000"/>
              </a:lnSpc>
            </a:pPr>
            <a:r>
              <a:rPr lang="de-DE" sz="1800" spc="-30" dirty="0"/>
              <a:t>Verstehen der Erfordernisse u. Erwartungen </a:t>
            </a:r>
            <a:r>
              <a:rPr lang="de-DE" sz="1800" i="1" spc="-30" dirty="0"/>
              <a:t>von Beschäftigten &amp; anderen interessierten Parteien </a:t>
            </a:r>
          </a:p>
        </p:txBody>
      </p:sp>
      <p:sp>
        <p:nvSpPr>
          <p:cNvPr id="15" name="Textplatzhalter 290">
            <a:extLst>
              <a:ext uri="{FF2B5EF4-FFF2-40B4-BE49-F238E27FC236}">
                <a16:creationId xmlns:a16="http://schemas.microsoft.com/office/drawing/2014/main" id="{CB318B83-67B6-4F3E-A408-2B6C306B7CD9}"/>
              </a:ext>
            </a:extLst>
          </p:cNvPr>
          <p:cNvSpPr txBox="1">
            <a:spLocks/>
          </p:cNvSpPr>
          <p:nvPr/>
        </p:nvSpPr>
        <p:spPr>
          <a:xfrm>
            <a:off x="1945481" y="10896766"/>
            <a:ext cx="2520000" cy="1262380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/>
            <a:r>
              <a:rPr lang="de-DE" sz="1800" i="1" dirty="0">
                <a:solidFill>
                  <a:srgbClr val="000000"/>
                </a:solidFill>
              </a:rPr>
              <a:t>4.3 </a:t>
            </a:r>
          </a:p>
          <a:p>
            <a:pPr marL="91440">
              <a:spcAft>
                <a:spcPts val="20"/>
              </a:spcAft>
            </a:pPr>
            <a:r>
              <a:rPr lang="de-DE" sz="1800" i="1" dirty="0">
                <a:solidFill>
                  <a:srgbClr val="000000"/>
                </a:solidFill>
              </a:rPr>
              <a:t>Festlegen des Anwendungsbereichs des SGA-MS </a:t>
            </a:r>
          </a:p>
        </p:txBody>
      </p:sp>
      <p:sp>
        <p:nvSpPr>
          <p:cNvPr id="16" name="Textplatzhalter 291">
            <a:extLst>
              <a:ext uri="{FF2B5EF4-FFF2-40B4-BE49-F238E27FC236}">
                <a16:creationId xmlns:a16="http://schemas.microsoft.com/office/drawing/2014/main" id="{FD2F19CA-2E8A-4763-B966-8EF4F9F03A9F}"/>
              </a:ext>
            </a:extLst>
          </p:cNvPr>
          <p:cNvSpPr txBox="1">
            <a:spLocks/>
          </p:cNvSpPr>
          <p:nvPr/>
        </p:nvSpPr>
        <p:spPr>
          <a:xfrm>
            <a:off x="1945481" y="12259076"/>
            <a:ext cx="2520000" cy="1034216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/>
            <a:r>
              <a:rPr lang="de-DE" sz="1800" i="1" dirty="0">
                <a:solidFill>
                  <a:srgbClr val="000000"/>
                </a:solidFill>
              </a:rPr>
              <a:t>4.4 </a:t>
            </a:r>
          </a:p>
          <a:p>
            <a:pPr marL="91440" marR="91440">
              <a:spcAft>
                <a:spcPts val="20"/>
              </a:spcAft>
            </a:pPr>
            <a:r>
              <a:rPr lang="de-DE" sz="1800" i="1" spc="20" dirty="0">
                <a:solidFill>
                  <a:srgbClr val="000000"/>
                </a:solidFill>
              </a:rPr>
              <a:t>SGA-Managementsystem</a:t>
            </a:r>
          </a:p>
        </p:txBody>
      </p:sp>
      <p:sp>
        <p:nvSpPr>
          <p:cNvPr id="17" name="Textplatzhalter 294">
            <a:extLst>
              <a:ext uri="{FF2B5EF4-FFF2-40B4-BE49-F238E27FC236}">
                <a16:creationId xmlns:a16="http://schemas.microsoft.com/office/drawing/2014/main" id="{3D032419-D437-4C73-9F96-0F7B1F8ED4A7}"/>
              </a:ext>
            </a:extLst>
          </p:cNvPr>
          <p:cNvSpPr txBox="1">
            <a:spLocks/>
          </p:cNvSpPr>
          <p:nvPr/>
        </p:nvSpPr>
        <p:spPr>
          <a:xfrm>
            <a:off x="5005055" y="7373845"/>
            <a:ext cx="2520000" cy="1023620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/>
            <a:r>
              <a:rPr lang="de-DE" sz="1800" spc="-10" dirty="0">
                <a:solidFill>
                  <a:srgbClr val="000000"/>
                </a:solidFill>
              </a:rPr>
              <a:t>5.1 </a:t>
            </a:r>
          </a:p>
          <a:p>
            <a:pPr marL="91440">
              <a:spcAft>
                <a:spcPts val="980"/>
              </a:spcAft>
            </a:pPr>
            <a:r>
              <a:rPr lang="de-DE" sz="1800" dirty="0">
                <a:solidFill>
                  <a:srgbClr val="000000"/>
                </a:solidFill>
              </a:rPr>
              <a:t>Führung und Verpflichtung </a:t>
            </a:r>
          </a:p>
        </p:txBody>
      </p:sp>
      <p:sp>
        <p:nvSpPr>
          <p:cNvPr id="18" name="Textplatzhalter 298">
            <a:extLst>
              <a:ext uri="{FF2B5EF4-FFF2-40B4-BE49-F238E27FC236}">
                <a16:creationId xmlns:a16="http://schemas.microsoft.com/office/drawing/2014/main" id="{A6D4B7A0-9469-4562-B825-B9D36B309606}"/>
              </a:ext>
            </a:extLst>
          </p:cNvPr>
          <p:cNvSpPr txBox="1">
            <a:spLocks/>
          </p:cNvSpPr>
          <p:nvPr/>
        </p:nvSpPr>
        <p:spPr>
          <a:xfrm>
            <a:off x="8045685" y="7369125"/>
            <a:ext cx="2520000" cy="1310640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>
              <a:spcAft>
                <a:spcPts val="260"/>
              </a:spcAft>
            </a:pPr>
            <a:r>
              <a:rPr lang="de-DE" sz="1800" dirty="0">
                <a:solidFill>
                  <a:srgbClr val="000000"/>
                </a:solidFill>
              </a:rPr>
              <a:t>6.1 </a:t>
            </a:r>
          </a:p>
          <a:p>
            <a:pPr marL="91440">
              <a:spcAft>
                <a:spcPts val="260"/>
              </a:spcAft>
            </a:pPr>
            <a:r>
              <a:rPr lang="de-DE" sz="1800" dirty="0">
                <a:solidFill>
                  <a:srgbClr val="000000"/>
                </a:solidFill>
              </a:rPr>
              <a:t>Maßnahmen zum Umgang mit Risiken und Chancen </a:t>
            </a:r>
          </a:p>
        </p:txBody>
      </p:sp>
      <p:sp>
        <p:nvSpPr>
          <p:cNvPr id="19" name="Textplatzhalter 299">
            <a:extLst>
              <a:ext uri="{FF2B5EF4-FFF2-40B4-BE49-F238E27FC236}">
                <a16:creationId xmlns:a16="http://schemas.microsoft.com/office/drawing/2014/main" id="{3B3B3FFB-4B03-498E-BB96-116EC46CAF9C}"/>
              </a:ext>
            </a:extLst>
          </p:cNvPr>
          <p:cNvSpPr txBox="1">
            <a:spLocks/>
          </p:cNvSpPr>
          <p:nvPr/>
        </p:nvSpPr>
        <p:spPr>
          <a:xfrm>
            <a:off x="8045686" y="8812325"/>
            <a:ext cx="2520000" cy="1285240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 marR="91440">
              <a:spcAft>
                <a:spcPts val="120"/>
              </a:spcAft>
            </a:pPr>
            <a:r>
              <a:rPr lang="de-DE" sz="1800" i="1" dirty="0">
                <a:solidFill>
                  <a:srgbClr val="000000"/>
                </a:solidFill>
              </a:rPr>
              <a:t>6.2 </a:t>
            </a:r>
          </a:p>
          <a:p>
            <a:pPr marL="91440" marR="91440">
              <a:spcAft>
                <a:spcPts val="120"/>
              </a:spcAft>
            </a:pPr>
            <a:r>
              <a:rPr lang="de-DE" sz="1800" i="1" dirty="0">
                <a:solidFill>
                  <a:srgbClr val="000000"/>
                </a:solidFill>
              </a:rPr>
              <a:t>SGA-Ziele und Planung zu deren Erreichung </a:t>
            </a:r>
          </a:p>
        </p:txBody>
      </p:sp>
      <p:sp>
        <p:nvSpPr>
          <p:cNvPr id="20" name="Textplatzhalter 303">
            <a:extLst>
              <a:ext uri="{FF2B5EF4-FFF2-40B4-BE49-F238E27FC236}">
                <a16:creationId xmlns:a16="http://schemas.microsoft.com/office/drawing/2014/main" id="{2E8AEF6E-B6EA-4A25-A3A4-BA1EADDF3B2C}"/>
              </a:ext>
            </a:extLst>
          </p:cNvPr>
          <p:cNvSpPr txBox="1">
            <a:spLocks/>
          </p:cNvSpPr>
          <p:nvPr/>
        </p:nvSpPr>
        <p:spPr>
          <a:xfrm>
            <a:off x="11133612" y="7375279"/>
            <a:ext cx="2520000" cy="779711"/>
          </a:xfrm>
          <a:prstGeom prst="rect">
            <a:avLst/>
          </a:prstGeom>
          <a:solidFill>
            <a:srgbClr val="3E84EA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en-US"/>
            </a:defPPr>
            <a:lvl1pPr marL="92075" marR="228600" fontAlgn="auto">
              <a:lnSpc>
                <a:spcPts val="800"/>
              </a:lnSpc>
              <a:spcBef>
                <a:spcPts val="0"/>
              </a:spcBef>
              <a:spcAft>
                <a:spcPts val="310"/>
              </a:spcAft>
              <a:defRPr sz="800" kern="0" spc="-2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800" dirty="0"/>
              <a:t>7.1 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Ressourcen </a:t>
            </a:r>
          </a:p>
        </p:txBody>
      </p:sp>
      <p:sp>
        <p:nvSpPr>
          <p:cNvPr id="21" name="Textplatzhalter 308">
            <a:extLst>
              <a:ext uri="{FF2B5EF4-FFF2-40B4-BE49-F238E27FC236}">
                <a16:creationId xmlns:a16="http://schemas.microsoft.com/office/drawing/2014/main" id="{0F24ACC6-C473-41A7-B2BE-F5496EDB7A62}"/>
              </a:ext>
            </a:extLst>
          </p:cNvPr>
          <p:cNvSpPr txBox="1">
            <a:spLocks/>
          </p:cNvSpPr>
          <p:nvPr/>
        </p:nvSpPr>
        <p:spPr>
          <a:xfrm>
            <a:off x="11133612" y="8293704"/>
            <a:ext cx="2520000" cy="779710"/>
          </a:xfrm>
          <a:prstGeom prst="rect">
            <a:avLst/>
          </a:prstGeom>
          <a:solidFill>
            <a:srgbClr val="3E84EA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en-US"/>
            </a:defPPr>
            <a:lvl1pPr marL="92075" marR="228600" fontAlgn="auto">
              <a:lnSpc>
                <a:spcPts val="800"/>
              </a:lnSpc>
              <a:spcBef>
                <a:spcPts val="0"/>
              </a:spcBef>
              <a:spcAft>
                <a:spcPts val="310"/>
              </a:spcAft>
              <a:defRPr sz="800" kern="0" spc="-2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800" dirty="0"/>
              <a:t>7.2 </a:t>
            </a:r>
            <a:br>
              <a:rPr lang="de-DE" sz="1800" dirty="0"/>
            </a:br>
            <a:r>
              <a:rPr lang="de-DE" sz="1800" dirty="0"/>
              <a:t>Kompetenz </a:t>
            </a:r>
          </a:p>
        </p:txBody>
      </p:sp>
      <p:sp>
        <p:nvSpPr>
          <p:cNvPr id="22" name="Textplatzhalter 309">
            <a:extLst>
              <a:ext uri="{FF2B5EF4-FFF2-40B4-BE49-F238E27FC236}">
                <a16:creationId xmlns:a16="http://schemas.microsoft.com/office/drawing/2014/main" id="{8530815E-51B7-41DA-923D-38BA5E18645D}"/>
              </a:ext>
            </a:extLst>
          </p:cNvPr>
          <p:cNvSpPr txBox="1">
            <a:spLocks/>
          </p:cNvSpPr>
          <p:nvPr/>
        </p:nvSpPr>
        <p:spPr>
          <a:xfrm>
            <a:off x="11130218" y="9212128"/>
            <a:ext cx="2520000" cy="773429"/>
          </a:xfrm>
          <a:prstGeom prst="rect">
            <a:avLst/>
          </a:prstGeom>
          <a:solidFill>
            <a:srgbClr val="3E84EA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en-US"/>
            </a:defPPr>
            <a:lvl1pPr marL="92075" marR="228600" fontAlgn="auto">
              <a:lnSpc>
                <a:spcPts val="800"/>
              </a:lnSpc>
              <a:spcBef>
                <a:spcPts val="0"/>
              </a:spcBef>
              <a:spcAft>
                <a:spcPts val="310"/>
              </a:spcAft>
              <a:defRPr sz="800" kern="0" spc="-2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/>
              <a:t>7.3 </a:t>
            </a:r>
            <a:br>
              <a:rPr lang="de-DE" sz="1800" dirty="0"/>
            </a:br>
            <a:r>
              <a:rPr lang="de-DE" sz="1800" dirty="0"/>
              <a:t>Bewusstsein</a:t>
            </a:r>
          </a:p>
        </p:txBody>
      </p:sp>
      <p:sp>
        <p:nvSpPr>
          <p:cNvPr id="23" name="Textplatzhalter 310">
            <a:extLst>
              <a:ext uri="{FF2B5EF4-FFF2-40B4-BE49-F238E27FC236}">
                <a16:creationId xmlns:a16="http://schemas.microsoft.com/office/drawing/2014/main" id="{9EA0FF9E-26A2-4D29-A8CC-CDE5FC94390F}"/>
              </a:ext>
            </a:extLst>
          </p:cNvPr>
          <p:cNvSpPr txBox="1">
            <a:spLocks/>
          </p:cNvSpPr>
          <p:nvPr/>
        </p:nvSpPr>
        <p:spPr>
          <a:xfrm>
            <a:off x="11120733" y="10124271"/>
            <a:ext cx="2520000" cy="773427"/>
          </a:xfrm>
          <a:prstGeom prst="rect">
            <a:avLst/>
          </a:prstGeom>
          <a:solidFill>
            <a:srgbClr val="3E84EA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en-US"/>
            </a:defPPr>
            <a:lvl1pPr marL="360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900" kern="0">
                <a:solidFill>
                  <a:srgbClr val="000000"/>
                </a:solidFill>
                <a:latin typeface="+mn-lt"/>
              </a:defRPr>
            </a:lvl1pPr>
          </a:lstStyle>
          <a:p>
            <a:pPr marL="184150">
              <a:lnSpc>
                <a:spcPct val="100000"/>
              </a:lnSpc>
            </a:pPr>
            <a:r>
              <a:rPr lang="de-DE" sz="1800" dirty="0"/>
              <a:t>7.4</a:t>
            </a:r>
          </a:p>
          <a:p>
            <a:pPr marL="184150">
              <a:lnSpc>
                <a:spcPct val="100000"/>
              </a:lnSpc>
            </a:pPr>
            <a:r>
              <a:rPr lang="de-DE" sz="1800" dirty="0"/>
              <a:t>Kommunikation </a:t>
            </a:r>
          </a:p>
        </p:txBody>
      </p:sp>
      <p:sp>
        <p:nvSpPr>
          <p:cNvPr id="24" name="Textplatzhalter 311">
            <a:extLst>
              <a:ext uri="{FF2B5EF4-FFF2-40B4-BE49-F238E27FC236}">
                <a16:creationId xmlns:a16="http://schemas.microsoft.com/office/drawing/2014/main" id="{AA00BCF5-7653-4B92-B7CF-6B10E264133F}"/>
              </a:ext>
            </a:extLst>
          </p:cNvPr>
          <p:cNvSpPr txBox="1">
            <a:spLocks/>
          </p:cNvSpPr>
          <p:nvPr/>
        </p:nvSpPr>
        <p:spPr>
          <a:xfrm>
            <a:off x="11120732" y="11036413"/>
            <a:ext cx="2520000" cy="998870"/>
          </a:xfrm>
          <a:prstGeom prst="rect">
            <a:avLst/>
          </a:prstGeom>
          <a:solidFill>
            <a:srgbClr val="3E84EA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en-US"/>
            </a:defPPr>
            <a:lvl1pPr marL="360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900" kern="0">
                <a:solidFill>
                  <a:srgbClr val="000000"/>
                </a:solidFill>
                <a:latin typeface="+mn-lt"/>
              </a:defRPr>
            </a:lvl1pPr>
          </a:lstStyle>
          <a:p>
            <a:pPr marL="177800">
              <a:lnSpc>
                <a:spcPct val="100000"/>
              </a:lnSpc>
            </a:pPr>
            <a:r>
              <a:rPr lang="de-DE" sz="1800" dirty="0"/>
              <a:t>7.5 </a:t>
            </a:r>
          </a:p>
          <a:p>
            <a:pPr marL="177800">
              <a:lnSpc>
                <a:spcPct val="100000"/>
              </a:lnSpc>
            </a:pPr>
            <a:r>
              <a:rPr lang="de-DE" sz="1800" dirty="0"/>
              <a:t>Dokumentierte Information </a:t>
            </a:r>
          </a:p>
        </p:txBody>
      </p:sp>
      <p:sp>
        <p:nvSpPr>
          <p:cNvPr id="26" name="Textplatzhalter 291">
            <a:extLst>
              <a:ext uri="{FF2B5EF4-FFF2-40B4-BE49-F238E27FC236}">
                <a16:creationId xmlns:a16="http://schemas.microsoft.com/office/drawing/2014/main" id="{2444CE3C-65D9-4AC0-856E-E26661DDD64C}"/>
              </a:ext>
            </a:extLst>
          </p:cNvPr>
          <p:cNvSpPr txBox="1">
            <a:spLocks/>
          </p:cNvSpPr>
          <p:nvPr/>
        </p:nvSpPr>
        <p:spPr>
          <a:xfrm>
            <a:off x="5016485" y="9363608"/>
            <a:ext cx="2520000" cy="1872208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/>
            <a:r>
              <a:rPr lang="de-DE" sz="1800" dirty="0">
                <a:solidFill>
                  <a:srgbClr val="000000"/>
                </a:solidFill>
              </a:rPr>
              <a:t>5.3</a:t>
            </a:r>
          </a:p>
          <a:p>
            <a:pPr marL="93600" marR="182880">
              <a:spcAft>
                <a:spcPts val="350"/>
              </a:spcAft>
            </a:pPr>
            <a:r>
              <a:rPr lang="de-DE" sz="1800" spc="-10" dirty="0">
                <a:solidFill>
                  <a:srgbClr val="000000"/>
                </a:solidFill>
              </a:rPr>
              <a:t>Rollen,  Verantwortlichkeiten und Befugnisse  in der Organisation </a:t>
            </a:r>
          </a:p>
        </p:txBody>
      </p:sp>
      <p:sp>
        <p:nvSpPr>
          <p:cNvPr id="27" name="Textplatzhalter 364">
            <a:extLst>
              <a:ext uri="{FF2B5EF4-FFF2-40B4-BE49-F238E27FC236}">
                <a16:creationId xmlns:a16="http://schemas.microsoft.com/office/drawing/2014/main" id="{4E293A92-53AA-4BB8-B22E-80DFFAE9B419}"/>
              </a:ext>
            </a:extLst>
          </p:cNvPr>
          <p:cNvSpPr txBox="1">
            <a:spLocks/>
          </p:cNvSpPr>
          <p:nvPr/>
        </p:nvSpPr>
        <p:spPr>
          <a:xfrm>
            <a:off x="14190489" y="5631071"/>
            <a:ext cx="2520000" cy="1585940"/>
          </a:xfrm>
          <a:prstGeom prst="rect">
            <a:avLst/>
          </a:prstGeom>
          <a:solidFill>
            <a:srgbClr val="0070C0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de-DE"/>
            </a:defPPr>
            <a:lvl1pPr marL="92075" marR="228600" fontAlgn="auto">
              <a:lnSpc>
                <a:spcPct val="100000"/>
              </a:lnSpc>
              <a:spcBef>
                <a:spcPts val="0"/>
              </a:spcBef>
              <a:spcAft>
                <a:spcPts val="310"/>
              </a:spcAft>
              <a:defRPr sz="1800" kern="0" spc="-20">
                <a:solidFill>
                  <a:srgbClr val="000000"/>
                </a:solidFill>
              </a:defRPr>
            </a:lvl1pPr>
          </a:lstStyle>
          <a:p>
            <a:r>
              <a:rPr lang="de-DE" sz="2400" b="1" dirty="0"/>
              <a:t>8 </a:t>
            </a:r>
            <a:br>
              <a:rPr lang="de-DE" sz="2400" b="1" dirty="0"/>
            </a:br>
            <a:r>
              <a:rPr lang="de-DE" sz="2400" b="1" dirty="0"/>
              <a:t>Betrieb </a:t>
            </a:r>
          </a:p>
        </p:txBody>
      </p:sp>
      <p:sp>
        <p:nvSpPr>
          <p:cNvPr id="28" name="Textplatzhalter 365">
            <a:extLst>
              <a:ext uri="{FF2B5EF4-FFF2-40B4-BE49-F238E27FC236}">
                <a16:creationId xmlns:a16="http://schemas.microsoft.com/office/drawing/2014/main" id="{B20458BA-6801-4A58-8908-DB2BD4AB4E17}"/>
              </a:ext>
            </a:extLst>
          </p:cNvPr>
          <p:cNvSpPr txBox="1">
            <a:spLocks/>
          </p:cNvSpPr>
          <p:nvPr/>
        </p:nvSpPr>
        <p:spPr>
          <a:xfrm>
            <a:off x="14207498" y="7350710"/>
            <a:ext cx="2520000" cy="1328339"/>
          </a:xfrm>
          <a:prstGeom prst="rect">
            <a:avLst/>
          </a:prstGeom>
          <a:solidFill>
            <a:srgbClr val="3E84EA">
              <a:alpha val="50000"/>
            </a:srgb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/>
          <a:p>
            <a:pPr marL="184150" marR="457200">
              <a:spcAft>
                <a:spcPts val="620"/>
              </a:spcAft>
            </a:pPr>
            <a:r>
              <a:rPr lang="de-DE" sz="1800" spc="-40" dirty="0">
                <a:solidFill>
                  <a:srgbClr val="000000"/>
                </a:solidFill>
              </a:rPr>
              <a:t>8.1 </a:t>
            </a:r>
            <a:br>
              <a:rPr lang="de-DE" sz="1800" spc="-40" dirty="0">
                <a:solidFill>
                  <a:srgbClr val="000000"/>
                </a:solidFill>
              </a:rPr>
            </a:br>
            <a:r>
              <a:rPr lang="de-DE" sz="1800" spc="-40" dirty="0">
                <a:solidFill>
                  <a:srgbClr val="000000"/>
                </a:solidFill>
              </a:rPr>
              <a:t>Betriebliche Planung und Steuerung </a:t>
            </a:r>
          </a:p>
        </p:txBody>
      </p:sp>
      <p:sp>
        <p:nvSpPr>
          <p:cNvPr id="29" name="Textplatzhalter 366">
            <a:extLst>
              <a:ext uri="{FF2B5EF4-FFF2-40B4-BE49-F238E27FC236}">
                <a16:creationId xmlns:a16="http://schemas.microsoft.com/office/drawing/2014/main" id="{94020F28-24AB-4636-871F-FE75E3C8A713}"/>
              </a:ext>
            </a:extLst>
          </p:cNvPr>
          <p:cNvSpPr txBox="1">
            <a:spLocks/>
          </p:cNvSpPr>
          <p:nvPr/>
        </p:nvSpPr>
        <p:spPr>
          <a:xfrm>
            <a:off x="14204552" y="8812749"/>
            <a:ext cx="2520000" cy="1328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144000" rIns="0" bIns="0" anchor="t"/>
          <a:lstStyle/>
          <a:p>
            <a:pPr marL="91440" marR="182880"/>
            <a:r>
              <a:rPr lang="de-DE" sz="1800" i="1" spc="40" dirty="0">
                <a:solidFill>
                  <a:srgbClr val="000000"/>
                </a:solidFill>
              </a:rPr>
              <a:t>8.2 </a:t>
            </a:r>
          </a:p>
          <a:p>
            <a:pPr marL="91440" marR="182880"/>
            <a:r>
              <a:rPr lang="de-DE" sz="1800" i="1" spc="40" dirty="0">
                <a:solidFill>
                  <a:srgbClr val="000000"/>
                </a:solidFill>
              </a:rPr>
              <a:t>Notfallplanung und Reaktion</a:t>
            </a:r>
          </a:p>
        </p:txBody>
      </p:sp>
      <p:sp>
        <p:nvSpPr>
          <p:cNvPr id="30" name="Textplatzhalter 392">
            <a:extLst>
              <a:ext uri="{FF2B5EF4-FFF2-40B4-BE49-F238E27FC236}">
                <a16:creationId xmlns:a16="http://schemas.microsoft.com/office/drawing/2014/main" id="{68BB3741-122B-426D-A6A6-653CD054C324}"/>
              </a:ext>
            </a:extLst>
          </p:cNvPr>
          <p:cNvSpPr txBox="1">
            <a:spLocks/>
          </p:cNvSpPr>
          <p:nvPr/>
        </p:nvSpPr>
        <p:spPr>
          <a:xfrm>
            <a:off x="17247366" y="5631071"/>
            <a:ext cx="2520000" cy="1603538"/>
          </a:xfrm>
          <a:prstGeom prst="rect">
            <a:avLst/>
          </a:prstGeom>
          <a:solidFill>
            <a:schemeClr val="accent4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de-DE"/>
            </a:defPPr>
            <a:lvl1pPr marL="93600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z="2400" dirty="0"/>
              <a:t>9 </a:t>
            </a:r>
            <a:br>
              <a:rPr lang="de-DE" sz="2400" dirty="0"/>
            </a:br>
            <a:r>
              <a:rPr lang="de-DE" sz="2400" dirty="0"/>
              <a:t>Bewertung </a:t>
            </a:r>
            <a:br>
              <a:rPr lang="de-DE" sz="2400" dirty="0"/>
            </a:br>
            <a:r>
              <a:rPr lang="de-DE" sz="2400" dirty="0"/>
              <a:t>der Leistung </a:t>
            </a:r>
          </a:p>
        </p:txBody>
      </p:sp>
      <p:sp>
        <p:nvSpPr>
          <p:cNvPr id="31" name="Textplatzhalter 393">
            <a:extLst>
              <a:ext uri="{FF2B5EF4-FFF2-40B4-BE49-F238E27FC236}">
                <a16:creationId xmlns:a16="http://schemas.microsoft.com/office/drawing/2014/main" id="{4E6D4AF8-60A0-4DEB-A8A9-6993ADE8D47B}"/>
              </a:ext>
            </a:extLst>
          </p:cNvPr>
          <p:cNvSpPr txBox="1">
            <a:spLocks/>
          </p:cNvSpPr>
          <p:nvPr/>
        </p:nvSpPr>
        <p:spPr>
          <a:xfrm>
            <a:off x="17216313" y="7390081"/>
            <a:ext cx="2520000" cy="1487882"/>
          </a:xfrm>
          <a:prstGeom prst="rect">
            <a:avLst/>
          </a:prstGeom>
          <a:solidFill>
            <a:schemeClr val="accent4">
              <a:alpha val="55000"/>
            </a:scheme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/>
          <a:p>
            <a:pPr marL="93600"/>
            <a:r>
              <a:rPr lang="de-DE" sz="1800" spc="-20" dirty="0">
                <a:solidFill>
                  <a:srgbClr val="000000"/>
                </a:solidFill>
              </a:rPr>
              <a:t>9.1 </a:t>
            </a:r>
          </a:p>
          <a:p>
            <a:pPr marL="93600">
              <a:spcBef>
                <a:spcPts val="20"/>
              </a:spcBef>
              <a:spcAft>
                <a:spcPts val="1300"/>
              </a:spcAft>
            </a:pPr>
            <a:r>
              <a:rPr lang="de-DE" sz="1800" dirty="0">
                <a:solidFill>
                  <a:srgbClr val="000000"/>
                </a:solidFill>
              </a:rPr>
              <a:t>Überwachung, Messung, Analyse und </a:t>
            </a:r>
            <a:r>
              <a:rPr lang="de-DE" sz="1800" i="1" dirty="0">
                <a:solidFill>
                  <a:srgbClr val="000000"/>
                </a:solidFill>
              </a:rPr>
              <a:t>Leistungsbewertung </a:t>
            </a:r>
          </a:p>
        </p:txBody>
      </p:sp>
      <p:sp>
        <p:nvSpPr>
          <p:cNvPr id="32" name="Textplatzhalter 397">
            <a:extLst>
              <a:ext uri="{FF2B5EF4-FFF2-40B4-BE49-F238E27FC236}">
                <a16:creationId xmlns:a16="http://schemas.microsoft.com/office/drawing/2014/main" id="{3CED57EC-2161-4865-B0F6-470DCDDC32A8}"/>
              </a:ext>
            </a:extLst>
          </p:cNvPr>
          <p:cNvSpPr txBox="1">
            <a:spLocks/>
          </p:cNvSpPr>
          <p:nvPr/>
        </p:nvSpPr>
        <p:spPr>
          <a:xfrm>
            <a:off x="17195944" y="9033435"/>
            <a:ext cx="2520000" cy="736600"/>
          </a:xfrm>
          <a:prstGeom prst="rect">
            <a:avLst/>
          </a:prstGeom>
          <a:solidFill>
            <a:schemeClr val="accent4">
              <a:alpha val="55000"/>
            </a:scheme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/>
            <a:r>
              <a:rPr lang="de-DE" sz="1800" spc="-10" dirty="0">
                <a:solidFill>
                  <a:srgbClr val="000000"/>
                </a:solidFill>
              </a:rPr>
              <a:t>9.2 </a:t>
            </a:r>
          </a:p>
          <a:p>
            <a:pPr marL="91440">
              <a:spcAft>
                <a:spcPts val="1080"/>
              </a:spcAft>
            </a:pPr>
            <a:r>
              <a:rPr lang="de-DE" sz="1800" spc="60" dirty="0">
                <a:solidFill>
                  <a:srgbClr val="000000"/>
                </a:solidFill>
              </a:rPr>
              <a:t>Internes Audit </a:t>
            </a:r>
          </a:p>
        </p:txBody>
      </p:sp>
      <p:sp>
        <p:nvSpPr>
          <p:cNvPr id="33" name="Textplatzhalter 398">
            <a:extLst>
              <a:ext uri="{FF2B5EF4-FFF2-40B4-BE49-F238E27FC236}">
                <a16:creationId xmlns:a16="http://schemas.microsoft.com/office/drawing/2014/main" id="{DE76A637-7049-47DE-931A-17A97ACB8F6C}"/>
              </a:ext>
            </a:extLst>
          </p:cNvPr>
          <p:cNvSpPr txBox="1">
            <a:spLocks/>
          </p:cNvSpPr>
          <p:nvPr/>
        </p:nvSpPr>
        <p:spPr>
          <a:xfrm>
            <a:off x="17216313" y="9925508"/>
            <a:ext cx="2520000" cy="1062218"/>
          </a:xfrm>
          <a:prstGeom prst="rect">
            <a:avLst/>
          </a:prstGeom>
          <a:solidFill>
            <a:schemeClr val="accent4">
              <a:alpha val="55000"/>
            </a:scheme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/>
          <a:p>
            <a:pPr marL="182880"/>
            <a:r>
              <a:rPr lang="de-DE" sz="1800" dirty="0">
                <a:solidFill>
                  <a:srgbClr val="000000"/>
                </a:solidFill>
              </a:rPr>
              <a:t>9.3 </a:t>
            </a:r>
          </a:p>
          <a:p>
            <a:pPr marL="182880">
              <a:spcAft>
                <a:spcPts val="550"/>
              </a:spcAft>
            </a:pPr>
            <a:r>
              <a:rPr lang="de-DE" sz="1800" dirty="0">
                <a:solidFill>
                  <a:srgbClr val="000000"/>
                </a:solidFill>
              </a:rPr>
              <a:t>Management-bewertung </a:t>
            </a:r>
          </a:p>
        </p:txBody>
      </p:sp>
      <p:sp>
        <p:nvSpPr>
          <p:cNvPr id="34" name="Textplatzhalter 402">
            <a:extLst>
              <a:ext uri="{FF2B5EF4-FFF2-40B4-BE49-F238E27FC236}">
                <a16:creationId xmlns:a16="http://schemas.microsoft.com/office/drawing/2014/main" id="{09CB94BE-8ADA-4465-82A5-511A24AC91E6}"/>
              </a:ext>
            </a:extLst>
          </p:cNvPr>
          <p:cNvSpPr txBox="1">
            <a:spLocks/>
          </p:cNvSpPr>
          <p:nvPr/>
        </p:nvSpPr>
        <p:spPr>
          <a:xfrm>
            <a:off x="20306023" y="5631071"/>
            <a:ext cx="2520000" cy="1603538"/>
          </a:xfrm>
          <a:prstGeom prst="rect">
            <a:avLst/>
          </a:prstGeom>
          <a:solidFill>
            <a:schemeClr val="accent2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>
            <a:defPPr>
              <a:defRPr lang="de-DE"/>
            </a:defPPr>
            <a:lvl1pPr marL="93600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z="2400" dirty="0"/>
              <a:t>10 Verbesserung </a:t>
            </a:r>
          </a:p>
        </p:txBody>
      </p:sp>
      <p:sp>
        <p:nvSpPr>
          <p:cNvPr id="35" name="Textplatzhalter 403">
            <a:extLst>
              <a:ext uri="{FF2B5EF4-FFF2-40B4-BE49-F238E27FC236}">
                <a16:creationId xmlns:a16="http://schemas.microsoft.com/office/drawing/2014/main" id="{47EF9FFA-F32F-417C-99A6-AF6AE05A352C}"/>
              </a:ext>
            </a:extLst>
          </p:cNvPr>
          <p:cNvSpPr txBox="1">
            <a:spLocks/>
          </p:cNvSpPr>
          <p:nvPr/>
        </p:nvSpPr>
        <p:spPr>
          <a:xfrm>
            <a:off x="20307807" y="7389348"/>
            <a:ext cx="2520000" cy="779780"/>
          </a:xfrm>
          <a:prstGeom prst="rect">
            <a:avLst/>
          </a:prstGeom>
          <a:solidFill>
            <a:schemeClr val="accent2">
              <a:alpha val="58000"/>
            </a:schemeClr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182880"/>
            <a:r>
              <a:rPr lang="de-DE" sz="1800" spc="-30" dirty="0">
                <a:solidFill>
                  <a:srgbClr val="000000"/>
                </a:solidFill>
              </a:rPr>
              <a:t>10.1 </a:t>
            </a:r>
          </a:p>
          <a:p>
            <a:pPr marL="182880">
              <a:spcAft>
                <a:spcPts val="1250"/>
              </a:spcAft>
            </a:pPr>
            <a:r>
              <a:rPr lang="de-DE" sz="1800" spc="10" dirty="0">
                <a:solidFill>
                  <a:srgbClr val="000000"/>
                </a:solidFill>
              </a:rPr>
              <a:t>Allgemeines </a:t>
            </a:r>
          </a:p>
        </p:txBody>
      </p:sp>
      <p:sp>
        <p:nvSpPr>
          <p:cNvPr id="36" name="Textplatzhalter 404">
            <a:extLst>
              <a:ext uri="{FF2B5EF4-FFF2-40B4-BE49-F238E27FC236}">
                <a16:creationId xmlns:a16="http://schemas.microsoft.com/office/drawing/2014/main" id="{170E6AA6-2F64-4EC7-9C0E-F62A6124293F}"/>
              </a:ext>
            </a:extLst>
          </p:cNvPr>
          <p:cNvSpPr txBox="1">
            <a:spLocks/>
          </p:cNvSpPr>
          <p:nvPr/>
        </p:nvSpPr>
        <p:spPr>
          <a:xfrm>
            <a:off x="20304239" y="8348369"/>
            <a:ext cx="2520000" cy="15913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144000" rIns="0" bIns="0" anchor="t"/>
          <a:lstStyle/>
          <a:p>
            <a:pPr marL="91440"/>
            <a:r>
              <a:rPr lang="de-DE" sz="1800" spc="-20" dirty="0">
                <a:solidFill>
                  <a:srgbClr val="000000"/>
                </a:solidFill>
              </a:rPr>
              <a:t>10.2 </a:t>
            </a:r>
          </a:p>
          <a:p>
            <a:pPr marL="91440">
              <a:spcAft>
                <a:spcPts val="1940"/>
              </a:spcAft>
            </a:pPr>
            <a:r>
              <a:rPr lang="de-DE" sz="1800" i="1" spc="40" dirty="0">
                <a:solidFill>
                  <a:srgbClr val="000000"/>
                </a:solidFill>
              </a:rPr>
              <a:t>Vorfall,</a:t>
            </a:r>
            <a:r>
              <a:rPr lang="de-DE" sz="1800" spc="40" dirty="0">
                <a:solidFill>
                  <a:srgbClr val="000000"/>
                </a:solidFill>
              </a:rPr>
              <a:t> </a:t>
            </a:r>
            <a:r>
              <a:rPr lang="de-DE" sz="1800" i="1" spc="40" dirty="0">
                <a:solidFill>
                  <a:srgbClr val="000000"/>
                </a:solidFill>
              </a:rPr>
              <a:t>Nicht-konformität und Korrekturmaßnahmen </a:t>
            </a:r>
          </a:p>
        </p:txBody>
      </p:sp>
      <p:sp>
        <p:nvSpPr>
          <p:cNvPr id="37" name="Textplatzhalter 405">
            <a:extLst>
              <a:ext uri="{FF2B5EF4-FFF2-40B4-BE49-F238E27FC236}">
                <a16:creationId xmlns:a16="http://schemas.microsoft.com/office/drawing/2014/main" id="{C72C0190-D849-42B9-976B-5B6F3A66CFF3}"/>
              </a:ext>
            </a:extLst>
          </p:cNvPr>
          <p:cNvSpPr txBox="1">
            <a:spLocks/>
          </p:cNvSpPr>
          <p:nvPr/>
        </p:nvSpPr>
        <p:spPr>
          <a:xfrm>
            <a:off x="20309592" y="10082199"/>
            <a:ext cx="2520000" cy="1129210"/>
          </a:xfrm>
          <a:prstGeom prst="rect">
            <a:avLst/>
          </a:prstGeom>
          <a:solidFill>
            <a:schemeClr val="accent2">
              <a:alpha val="58000"/>
            </a:schemeClr>
          </a:solidFill>
          <a:ln w="0" cmpd="sng">
            <a:solidFill>
              <a:schemeClr val="tx1"/>
            </a:solidFill>
            <a:prstDash val="solid"/>
          </a:ln>
        </p:spPr>
        <p:txBody>
          <a:bodyPr vert="horz" lIns="0" tIns="144000" rIns="0" bIns="0" anchor="t"/>
          <a:lstStyle/>
          <a:p>
            <a:pPr marL="93600" defTabSz="1828800">
              <a:defRPr/>
            </a:pPr>
            <a:r>
              <a:rPr lang="de-DE" sz="1800" spc="-20" dirty="0">
                <a:solidFill>
                  <a:srgbClr val="000000"/>
                </a:solidFill>
              </a:rPr>
              <a:t>10.3 </a:t>
            </a:r>
          </a:p>
          <a:p>
            <a:pPr marL="93600" defTabSz="1828800">
              <a:spcBef>
                <a:spcPts val="30"/>
              </a:spcBef>
              <a:spcAft>
                <a:spcPts val="330"/>
              </a:spcAft>
              <a:defRPr/>
            </a:pPr>
            <a:r>
              <a:rPr lang="de-DE" sz="1800" dirty="0">
                <a:solidFill>
                  <a:srgbClr val="000000"/>
                </a:solidFill>
              </a:rPr>
              <a:t>Fortlaufende </a:t>
            </a:r>
            <a:br>
              <a:rPr lang="de-DE" sz="1800" dirty="0">
                <a:solidFill>
                  <a:sysClr val="windowText" lastClr="000000"/>
                </a:solidFill>
              </a:rPr>
            </a:br>
            <a:r>
              <a:rPr lang="de-DE" sz="1800" dirty="0">
                <a:solidFill>
                  <a:srgbClr val="000000"/>
                </a:solidFill>
              </a:rPr>
              <a:t>Verbesserung </a:t>
            </a:r>
          </a:p>
        </p:txBody>
      </p:sp>
      <p:sp>
        <p:nvSpPr>
          <p:cNvPr id="42" name="Pfeil nach rechts 61">
            <a:extLst>
              <a:ext uri="{FF2B5EF4-FFF2-40B4-BE49-F238E27FC236}">
                <a16:creationId xmlns:a16="http://schemas.microsoft.com/office/drawing/2014/main" id="{A5C3C50B-79FF-4E40-ADD1-F06068A57240}"/>
              </a:ext>
            </a:extLst>
          </p:cNvPr>
          <p:cNvSpPr/>
          <p:nvPr/>
        </p:nvSpPr>
        <p:spPr bwMode="auto">
          <a:xfrm>
            <a:off x="4488596" y="6426138"/>
            <a:ext cx="504000" cy="38078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endParaRPr lang="de-DE" sz="1800"/>
          </a:p>
        </p:txBody>
      </p:sp>
      <p:sp>
        <p:nvSpPr>
          <p:cNvPr id="43" name="Pfeil nach rechts 62">
            <a:extLst>
              <a:ext uri="{FF2B5EF4-FFF2-40B4-BE49-F238E27FC236}">
                <a16:creationId xmlns:a16="http://schemas.microsoft.com/office/drawing/2014/main" id="{243A7FD1-0E71-4B3A-A9F6-7AE1906718E3}"/>
              </a:ext>
            </a:extLst>
          </p:cNvPr>
          <p:cNvSpPr/>
          <p:nvPr/>
        </p:nvSpPr>
        <p:spPr bwMode="auto">
          <a:xfrm>
            <a:off x="7546208" y="6432840"/>
            <a:ext cx="504000" cy="38078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endParaRPr lang="de-DE" sz="1800"/>
          </a:p>
        </p:txBody>
      </p:sp>
      <p:sp>
        <p:nvSpPr>
          <p:cNvPr id="44" name="Pfeil nach rechts 63">
            <a:extLst>
              <a:ext uri="{FF2B5EF4-FFF2-40B4-BE49-F238E27FC236}">
                <a16:creationId xmlns:a16="http://schemas.microsoft.com/office/drawing/2014/main" id="{6F7F5D22-4A85-45D1-89C6-CFC481DEED2A}"/>
              </a:ext>
            </a:extLst>
          </p:cNvPr>
          <p:cNvSpPr/>
          <p:nvPr/>
        </p:nvSpPr>
        <p:spPr bwMode="auto">
          <a:xfrm>
            <a:off x="10604340" y="6426138"/>
            <a:ext cx="504000" cy="38078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endParaRPr lang="de-DE" sz="1800"/>
          </a:p>
        </p:txBody>
      </p:sp>
      <p:sp>
        <p:nvSpPr>
          <p:cNvPr id="45" name="Pfeil nach rechts 64">
            <a:extLst>
              <a:ext uri="{FF2B5EF4-FFF2-40B4-BE49-F238E27FC236}">
                <a16:creationId xmlns:a16="http://schemas.microsoft.com/office/drawing/2014/main" id="{DBC1A854-8818-4C89-80DF-184844239EED}"/>
              </a:ext>
            </a:extLst>
          </p:cNvPr>
          <p:cNvSpPr/>
          <p:nvPr/>
        </p:nvSpPr>
        <p:spPr bwMode="auto">
          <a:xfrm>
            <a:off x="13656521" y="6424041"/>
            <a:ext cx="504000" cy="38078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endParaRPr lang="de-DE" sz="1800"/>
          </a:p>
        </p:txBody>
      </p:sp>
      <p:sp>
        <p:nvSpPr>
          <p:cNvPr id="46" name="Pfeil nach rechts 65">
            <a:extLst>
              <a:ext uri="{FF2B5EF4-FFF2-40B4-BE49-F238E27FC236}">
                <a16:creationId xmlns:a16="http://schemas.microsoft.com/office/drawing/2014/main" id="{51AE7B60-8E4D-4C8F-9D24-7421340B4F3B}"/>
              </a:ext>
            </a:extLst>
          </p:cNvPr>
          <p:cNvSpPr/>
          <p:nvPr/>
        </p:nvSpPr>
        <p:spPr bwMode="auto">
          <a:xfrm>
            <a:off x="16724552" y="6422314"/>
            <a:ext cx="504000" cy="38078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endParaRPr lang="de-DE" sz="1800"/>
          </a:p>
        </p:txBody>
      </p:sp>
      <p:sp>
        <p:nvSpPr>
          <p:cNvPr id="47" name="Pfeil nach rechts 66">
            <a:extLst>
              <a:ext uri="{FF2B5EF4-FFF2-40B4-BE49-F238E27FC236}">
                <a16:creationId xmlns:a16="http://schemas.microsoft.com/office/drawing/2014/main" id="{2119D6A1-6328-4992-891F-355247C0AA0E}"/>
              </a:ext>
            </a:extLst>
          </p:cNvPr>
          <p:cNvSpPr/>
          <p:nvPr/>
        </p:nvSpPr>
        <p:spPr bwMode="auto">
          <a:xfrm>
            <a:off x="19768160" y="6424041"/>
            <a:ext cx="504000" cy="38078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endParaRPr lang="de-DE" sz="18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D0B830F-4381-44F0-988E-BD445C7D34E2}"/>
              </a:ext>
            </a:extLst>
          </p:cNvPr>
          <p:cNvSpPr txBox="1"/>
          <p:nvPr/>
        </p:nvSpPr>
        <p:spPr>
          <a:xfrm>
            <a:off x="6764323" y="4354350"/>
            <a:ext cx="2013694" cy="1200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>
                <a:solidFill>
                  <a:srgbClr val="61A422"/>
                </a:solidFill>
              </a:rPr>
              <a:t>Plan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79D3AFE-4D52-48E1-820B-A47CEC66C3B4}"/>
              </a:ext>
            </a:extLst>
          </p:cNvPr>
          <p:cNvSpPr txBox="1"/>
          <p:nvPr/>
        </p:nvSpPr>
        <p:spPr>
          <a:xfrm>
            <a:off x="13209477" y="4349751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>
                <a:solidFill>
                  <a:schemeClr val="accent1"/>
                </a:solidFill>
              </a:rPr>
              <a:t>DO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DF85190-CB04-4D51-BCD3-C475755D5BDE}"/>
              </a:ext>
            </a:extLst>
          </p:cNvPr>
          <p:cNvSpPr txBox="1"/>
          <p:nvPr/>
        </p:nvSpPr>
        <p:spPr>
          <a:xfrm>
            <a:off x="17123688" y="4364830"/>
            <a:ext cx="2664512" cy="1200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>
                <a:solidFill>
                  <a:srgbClr val="EAB200"/>
                </a:solidFill>
              </a:rPr>
              <a:t>Check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E89FFF9-90B1-45C9-A5AA-FCC32B909A3B}"/>
              </a:ext>
            </a:extLst>
          </p:cNvPr>
          <p:cNvSpPr txBox="1"/>
          <p:nvPr/>
        </p:nvSpPr>
        <p:spPr>
          <a:xfrm>
            <a:off x="20814675" y="4364830"/>
            <a:ext cx="1499128" cy="1200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>
                <a:solidFill>
                  <a:srgbClr val="B64310"/>
                </a:solidFill>
              </a:rPr>
              <a:t>Act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57E31A24-CE61-45CD-9505-D66194CE4AC8}"/>
              </a:ext>
            </a:extLst>
          </p:cNvPr>
          <p:cNvSpPr/>
          <p:nvPr/>
        </p:nvSpPr>
        <p:spPr bwMode="auto">
          <a:xfrm>
            <a:off x="1945481" y="2956513"/>
            <a:ext cx="4139790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/>
              <a:t>0 Einleitung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3594677-C8D4-40A6-82A3-9F75CD730A8D}"/>
              </a:ext>
            </a:extLst>
          </p:cNvPr>
          <p:cNvSpPr/>
          <p:nvPr/>
        </p:nvSpPr>
        <p:spPr bwMode="auto">
          <a:xfrm>
            <a:off x="1945481" y="3488492"/>
            <a:ext cx="4122290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000" b="1" dirty="0"/>
              <a:t>1 Anwendungsbereich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266480E4-B23E-4D73-AF1A-77C97C9090FB}"/>
              </a:ext>
            </a:extLst>
          </p:cNvPr>
          <p:cNvSpPr/>
          <p:nvPr/>
        </p:nvSpPr>
        <p:spPr bwMode="auto">
          <a:xfrm>
            <a:off x="1927981" y="4026552"/>
            <a:ext cx="4139790" cy="3717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000" b="1" dirty="0"/>
              <a:t>2 Normative Verweisungen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AA193A5D-5CA6-4B4F-B108-AC6FE8D49CF4}"/>
              </a:ext>
            </a:extLst>
          </p:cNvPr>
          <p:cNvSpPr/>
          <p:nvPr/>
        </p:nvSpPr>
        <p:spPr bwMode="auto">
          <a:xfrm>
            <a:off x="1945481" y="4496604"/>
            <a:ext cx="4122290" cy="3717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144000" rIns="180000" bIns="936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000" b="1" dirty="0"/>
              <a:t>3 Begriffe</a:t>
            </a:r>
          </a:p>
        </p:txBody>
      </p:sp>
      <p:sp>
        <p:nvSpPr>
          <p:cNvPr id="66" name="Textplatzhalter 294">
            <a:extLst>
              <a:ext uri="{FF2B5EF4-FFF2-40B4-BE49-F238E27FC236}">
                <a16:creationId xmlns:a16="http://schemas.microsoft.com/office/drawing/2014/main" id="{F44E2C59-CAAC-4157-945A-1BE53F8521B4}"/>
              </a:ext>
            </a:extLst>
          </p:cNvPr>
          <p:cNvSpPr txBox="1">
            <a:spLocks/>
          </p:cNvSpPr>
          <p:nvPr/>
        </p:nvSpPr>
        <p:spPr>
          <a:xfrm>
            <a:off x="5016485" y="8507369"/>
            <a:ext cx="2520000" cy="746336"/>
          </a:xfrm>
          <a:prstGeom prst="rect">
            <a:avLst/>
          </a:prstGeom>
          <a:solidFill>
            <a:srgbClr val="9FDF63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4000" rIns="0" bIns="0" anchor="t"/>
          <a:lstStyle/>
          <a:p>
            <a:pPr marL="91440"/>
            <a:r>
              <a:rPr lang="de-DE" sz="1800" i="1" spc="-10" dirty="0">
                <a:solidFill>
                  <a:srgbClr val="000000"/>
                </a:solidFill>
              </a:rPr>
              <a:t>5.2 </a:t>
            </a:r>
          </a:p>
          <a:p>
            <a:pPr marL="91440">
              <a:spcAft>
                <a:spcPts val="980"/>
              </a:spcAft>
            </a:pPr>
            <a:r>
              <a:rPr lang="de-DE" sz="1800" i="1" dirty="0">
                <a:solidFill>
                  <a:srgbClr val="000000"/>
                </a:solidFill>
              </a:rPr>
              <a:t>SGA-Politik</a:t>
            </a:r>
          </a:p>
        </p:txBody>
      </p:sp>
      <p:sp>
        <p:nvSpPr>
          <p:cNvPr id="67" name="Pfeil nach rechts 87">
            <a:extLst>
              <a:ext uri="{FF2B5EF4-FFF2-40B4-BE49-F238E27FC236}">
                <a16:creationId xmlns:a16="http://schemas.microsoft.com/office/drawing/2014/main" id="{1277372B-1090-4397-AA2B-78B68419267C}"/>
              </a:ext>
            </a:extLst>
          </p:cNvPr>
          <p:cNvSpPr/>
          <p:nvPr/>
        </p:nvSpPr>
        <p:spPr bwMode="auto">
          <a:xfrm rot="5400000">
            <a:off x="2366803" y="5070602"/>
            <a:ext cx="559388" cy="30301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0" tIns="93600" rIns="180000" bIns="93600" numCol="1" rtlCol="0" anchor="ctr" anchorCtr="0" compatLnSpc="1">
            <a:prstTxWarp prst="textNoShape">
              <a:avLst/>
            </a:prstTxWarp>
          </a:bodyPr>
          <a:lstStyle/>
          <a:p>
            <a:pPr defTabSz="1828800" rtl="0" fontAlgn="base">
              <a:spcBef>
                <a:spcPct val="0"/>
              </a:spcBef>
              <a:spcAft>
                <a:spcPct val="0"/>
              </a:spcAft>
            </a:pPr>
            <a:endParaRPr lang="de-DE" sz="4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ABC´s</a:t>
            </a: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 dirty="0">
                <a:latin typeface="Source Sans Pro"/>
                <a:ea typeface="Arial"/>
                <a:cs typeface="Arial"/>
              </a:rPr>
              <a:t>Arten</a:t>
            </a: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4400" dirty="0"/>
              <a:t>von Normen</a:t>
            </a:r>
          </a:p>
          <a:p>
            <a:pPr>
              <a:defRPr/>
            </a:pPr>
            <a:r>
              <a:rPr lang="de-DE" sz="4400" dirty="0"/>
              <a:t>B: Bedeutung &amp; Beschaffung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 dirty="0"/>
              <a:t>CE-Kennzeichnung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4400" dirty="0"/>
              <a:t>Die DIN-Norm, die alle kennen sollten 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4400" dirty="0"/>
              <a:t>Entstehung von DIN-Normen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4400" dirty="0"/>
              <a:t>Formatnormen</a:t>
            </a:r>
            <a:br>
              <a:rPr lang="de-DE" sz="4400" dirty="0"/>
            </a:br>
            <a:endParaRPr lang="de-DE" sz="4400" dirty="0"/>
          </a:p>
          <a:p>
            <a:pPr marL="571500" lvl="0" indent="-571500" defTabSz="1828709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de-DE" sz="6000" dirty="0">
                <a:solidFill>
                  <a:srgbClr val="154A6C"/>
                </a:solidFill>
              </a:rPr>
              <a:t>G: Gesundheitsnormen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400" dirty="0"/>
              <a:t>Zertifizierungsnormen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Viel Freude mit dem </a:t>
            </a:r>
            <a:br>
              <a:rPr lang="de-DE" dirty="0"/>
            </a:br>
            <a:r>
              <a:rPr lang="de-DE" dirty="0"/>
              <a:t>Normen-ABC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 dirty="0"/>
              <a:t>Kontakt</a:t>
            </a:r>
            <a:endParaRPr dirty="0"/>
          </a:p>
          <a:p>
            <a:pPr lvl="1">
              <a:defRPr/>
            </a:pPr>
            <a:r>
              <a:rPr lang="sv-SE"/>
              <a:t>Prof. Dr.-Ing. Paul R. Melcher</a:t>
            </a:r>
            <a:endParaRPr dirty="0"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1036</Words>
  <Application>Microsoft Office PowerPoint</Application>
  <DocSecurity>0</DocSecurity>
  <PresentationFormat>Benutzerdefiniert</PresentationFormat>
  <Paragraphs>170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</vt:lpstr>
      <vt:lpstr>Normen-ABC G: Gesundheitsnormen  Video-Lecture  von Prof. Dr.-Ing. Paul R. Melcher  Hochschul- und Kreisbibliothek Bonn-Rhein-Sieg   </vt:lpstr>
      <vt:lpstr>PowerPoint-Präsentation</vt:lpstr>
      <vt:lpstr>1.1 Normen retten Leben &amp; schützen die Gesundheit!</vt:lpstr>
      <vt:lpstr>2  Normbeispiele </vt:lpstr>
      <vt:lpstr>2.1 Normbeispiele für Leben, Gesundheit &amp; Medizin</vt:lpstr>
      <vt:lpstr>2.2 Normbeispiele für Leben, Gesundheit, Medizin</vt:lpstr>
      <vt:lpstr>2.3 Normbeispiel DIN ISO 45001        „Sicherheit und Gesundheit bei der Arbeit“</vt:lpstr>
      <vt:lpstr>PowerPoint-Präsentation</vt:lpstr>
      <vt:lpstr>Viel Freude mit dem 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229</cp:revision>
  <dcterms:created xsi:type="dcterms:W3CDTF">2023-04-14T07:27:50Z</dcterms:created>
  <dcterms:modified xsi:type="dcterms:W3CDTF">2023-08-21T09:02:01Z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A261BB8D-DA2A-42EF-B8E1-43A6221961FA</vt:lpwstr>
  </property>
  <property fmtid="{D5CDD505-2E9C-101B-9397-08002B2CF9AE}" pid="3" name="ArticulatePath">
    <vt:lpwstr>230601 B Bedeutung  Beschaffung von Normen von Prof. Melcher</vt:lpwstr>
  </property>
</Properties>
</file>