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2" r:id="rId5"/>
    <p:sldId id="269" r:id="rId6"/>
    <p:sldId id="264" r:id="rId7"/>
    <p:sldId id="265" r:id="rId8"/>
    <p:sldId id="266" r:id="rId9"/>
    <p:sldId id="267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8878-4A5E-4AC4-9F71-8E7AB51C83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03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B8878-4A5E-4AC4-9F71-8E7AB51C83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n.de/go/normungsantrag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703698"/>
            <a:ext cx="12639238" cy="9118600"/>
          </a:xfrm>
        </p:spPr>
        <p:txBody>
          <a:bodyPr/>
          <a:lstStyle/>
          <a:p>
            <a:pPr>
              <a:defRPr/>
            </a:pP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E: Entstehung von DIN-Normen</a:t>
            </a:r>
            <a:br>
              <a:rPr lang="de-DE" sz="6000" dirty="0"/>
            </a:br>
            <a:br>
              <a:rPr lang="de-DE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r>
              <a:rPr lang="de-DE" sz="4400" b="0" dirty="0"/>
              <a:t>von </a:t>
            </a:r>
            <a:r>
              <a:rPr lang="de-DE" sz="4400" dirty="0"/>
              <a:t>Prof. Dr.-Ing. Paul R. </a:t>
            </a:r>
            <a:r>
              <a:rPr lang="de-DE" sz="4400"/>
              <a:t>Melcher</a:t>
            </a:r>
            <a:br>
              <a:rPr lang="de-DE" sz="4400"/>
            </a:br>
            <a:br>
              <a:rPr lang="de-DE" sz="4400"/>
            </a:br>
            <a:r>
              <a:rPr lang="de-DE" sz="4400" b="0"/>
              <a:t>Hochschul- und Kreisbibliothek</a:t>
            </a:r>
            <a:br>
              <a:rPr lang="de-DE" sz="4400" b="0"/>
            </a:br>
            <a:r>
              <a:rPr lang="de-DE" sz="4400" b="0"/>
              <a:t>Bonn-Rhein-Sieg</a:t>
            </a:r>
            <a:br>
              <a:rPr lang="de-DE" sz="4400"/>
            </a:br>
            <a:br>
              <a:rPr lang="de-DE" sz="4400"/>
            </a:br>
            <a:br>
              <a:rPr lang="de-DE" sz="4400"/>
            </a:br>
            <a:br>
              <a:rPr lang="de-DE" sz="4400"/>
            </a:br>
            <a:endParaRPr lang="de-DE" sz="4400"/>
          </a:p>
        </p:txBody>
      </p:sp>
      <p:sp>
        <p:nvSpPr>
          <p:cNvPr id="6" name="Untertitel 2"/>
          <p:cNvSpPr txBox="1"/>
          <p:nvPr/>
        </p:nvSpPr>
        <p:spPr bwMode="auto">
          <a:xfrm>
            <a:off x="1813361" y="9748701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13361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946460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Wie entstehen  DIN-Normen? </a:t>
            </a:r>
            <a:endParaRPr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Was ist eine </a:t>
            </a:r>
            <a:br>
              <a:rPr lang="de-DE" sz="4000"/>
            </a:br>
            <a:r>
              <a:rPr lang="de-DE" sz="4000"/>
              <a:t>DIN SPEC?</a:t>
            </a:r>
            <a:endParaRPr lang="de-DE"/>
          </a:p>
          <a:p>
            <a:pPr lvl="1">
              <a:defRPr/>
            </a:pPr>
            <a:endParaRPr lang="de-DE"/>
          </a:p>
          <a:p>
            <a:pPr lvl="0">
              <a:defRPr/>
            </a:pPr>
            <a:r>
              <a:rPr lang="de-DE"/>
              <a:t>3</a:t>
            </a:r>
            <a:endParaRPr/>
          </a:p>
          <a:p>
            <a:pPr lvl="1">
              <a:defRPr/>
            </a:pPr>
            <a:r>
              <a:rPr lang="de-DE" sz="4000"/>
              <a:t>Wie können </a:t>
            </a:r>
            <a:r>
              <a:rPr lang="de-DE" sz="4000" u="sng"/>
              <a:t>Sie  </a:t>
            </a:r>
            <a:r>
              <a:rPr lang="de-DE" sz="4000"/>
              <a:t>mitwirken?</a:t>
            </a: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>
          <a:xfrm>
            <a:off x="1840882" y="1909852"/>
            <a:ext cx="22022728" cy="1656080"/>
          </a:xfrm>
        </p:spPr>
        <p:txBody>
          <a:bodyPr/>
          <a:lstStyle/>
          <a:p>
            <a:r>
              <a:rPr lang="de-DE" b="0" dirty="0"/>
              <a:t>1 DIN-Normen entstehen unter Mitwirkung aller! </a:t>
            </a:r>
            <a:r>
              <a:rPr lang="de-DE" b="0" dirty="0" err="1"/>
              <a:t>aller!dardprozess</a:t>
            </a:r>
            <a:endParaRPr lang="de-DE" b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Normen-ABC von Prof. Dr.-Ing. Paul R. Melcher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11F07-76ED-4A84-9391-56977295E5C2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381" y="2961177"/>
            <a:ext cx="13271654" cy="1014782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748231" y="12941583"/>
            <a:ext cx="488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www.din.de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177789" y="11407676"/>
            <a:ext cx="7083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Das genormte Verfahren ist in DIN 820-4 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als Geschäftsgang festgelegt.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 bwMode="auto">
          <a:xfrm>
            <a:off x="16177789" y="9872795"/>
            <a:ext cx="6284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/>
              <a:t>      69 Normkommissionen</a:t>
            </a:r>
            <a:endParaRPr dirty="0"/>
          </a:p>
          <a:p>
            <a:pPr>
              <a:defRPr/>
            </a:pPr>
            <a:r>
              <a:rPr lang="de-DE" dirty="0"/>
              <a:t>&gt;3700 Arbeitsausschüsse </a:t>
            </a:r>
            <a:endParaRPr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16164508" y="3413489"/>
            <a:ext cx="65806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800" dirty="0"/>
              <a:t>Entsendete Personen aus mindestens </a:t>
            </a:r>
            <a:br>
              <a:rPr lang="de-DE" sz="2800" dirty="0"/>
            </a:br>
            <a:r>
              <a:rPr lang="de-DE" sz="2800" dirty="0"/>
              <a:t>fünf (5) Interessierte Kreise:</a:t>
            </a:r>
            <a:endParaRPr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err="1"/>
              <a:t>Anwender:innen</a:t>
            </a:r>
            <a:r>
              <a:rPr lang="de-DE" sz="2800" dirty="0"/>
              <a:t> </a:t>
            </a:r>
            <a:endParaRPr sz="2800" dirty="0"/>
          </a:p>
          <a:p>
            <a:pPr>
              <a:defRPr/>
            </a:pPr>
            <a:r>
              <a:rPr lang="de-DE" sz="2800" dirty="0"/>
              <a:t>Arbeitsschutz</a:t>
            </a:r>
            <a:endParaRPr sz="2800" dirty="0"/>
          </a:p>
          <a:p>
            <a:pPr>
              <a:defRPr/>
            </a:pPr>
            <a:r>
              <a:rPr lang="de-DE" sz="2800" dirty="0"/>
              <a:t>Forschung und </a:t>
            </a:r>
            <a:endParaRPr sz="2800" dirty="0"/>
          </a:p>
          <a:p>
            <a:pPr>
              <a:defRPr/>
            </a:pPr>
            <a:r>
              <a:rPr lang="de-DE" sz="2800" dirty="0"/>
              <a:t>Gewerkschaften</a:t>
            </a:r>
            <a:endParaRPr sz="2800" dirty="0"/>
          </a:p>
          <a:p>
            <a:pPr>
              <a:defRPr/>
            </a:pPr>
            <a:r>
              <a:rPr lang="de-DE" sz="2800" dirty="0"/>
              <a:t>Industrieverbände</a:t>
            </a:r>
            <a:endParaRPr sz="2800" dirty="0"/>
          </a:p>
          <a:p>
            <a:pPr>
              <a:defRPr/>
            </a:pPr>
            <a:r>
              <a:rPr lang="de-DE" sz="2800" dirty="0"/>
              <a:t>Öffentliche Hand</a:t>
            </a:r>
            <a:endParaRPr sz="2800" dirty="0"/>
          </a:p>
          <a:p>
            <a:pPr>
              <a:defRPr/>
            </a:pPr>
            <a:r>
              <a:rPr lang="de-DE" sz="2800" dirty="0"/>
              <a:t>Prüfinstitute</a:t>
            </a:r>
            <a:endParaRPr sz="2800" dirty="0"/>
          </a:p>
          <a:p>
            <a:pPr>
              <a:defRPr/>
            </a:pPr>
            <a:r>
              <a:rPr lang="de-DE" sz="2800" dirty="0"/>
              <a:t>Regelsetzende Institutionen</a:t>
            </a:r>
            <a:endParaRPr sz="2800" dirty="0"/>
          </a:p>
          <a:p>
            <a:pPr>
              <a:defRPr/>
            </a:pPr>
            <a:r>
              <a:rPr lang="de-DE" sz="2800" dirty="0"/>
              <a:t>Umweltschutz</a:t>
            </a:r>
            <a:endParaRPr sz="2800" dirty="0"/>
          </a:p>
          <a:p>
            <a:pPr>
              <a:defRPr/>
            </a:pPr>
            <a:r>
              <a:rPr lang="de-DE" sz="2800" dirty="0"/>
              <a:t>Verbraucherschutz</a:t>
            </a:r>
            <a:endParaRPr sz="2800" dirty="0"/>
          </a:p>
          <a:p>
            <a:pPr>
              <a:defRPr/>
            </a:pPr>
            <a:r>
              <a:rPr lang="de-DE" sz="2800" dirty="0"/>
              <a:t>Wirtschaft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FF9F2C-383A-42DC-8E62-59F807A7FC02}"/>
              </a:ext>
            </a:extLst>
          </p:cNvPr>
          <p:cNvSpPr txBox="1"/>
          <p:nvPr/>
        </p:nvSpPr>
        <p:spPr bwMode="auto">
          <a:xfrm>
            <a:off x="2124978" y="13099879"/>
            <a:ext cx="765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dirty="0"/>
              <a:t>Diese Abbildung ist von der Lizenz ausgenommen. ©</a:t>
            </a:r>
          </a:p>
        </p:txBody>
      </p:sp>
    </p:spTree>
    <p:extLst>
      <p:ext uri="{BB962C8B-B14F-4D97-AF65-F5344CB8AC3E}">
        <p14:creationId xmlns:p14="http://schemas.microsoft.com/office/powerpoint/2010/main" val="10030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Was ist eine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DIN SPEC?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>
          <a:xfrm>
            <a:off x="1840881" y="1909852"/>
            <a:ext cx="22541532" cy="1656080"/>
          </a:xfrm>
        </p:spPr>
        <p:txBody>
          <a:bodyPr/>
          <a:lstStyle/>
          <a:p>
            <a:r>
              <a:rPr lang="de-DE" b="0" dirty="0"/>
              <a:t>2.1 DIN-SPEC als Spezifikation, Bericht , Leitfaden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dirty="0"/>
              <a:t>Normen-ABC von Prof. Dr.-Ing. Paul R. Melcher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A11F07-76ED-4A84-9391-56977295E5C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1500" y="3323492"/>
            <a:ext cx="13017900" cy="982723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169016" y="12904508"/>
            <a:ext cx="488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www.din.de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FF9F2C-383A-42DC-8E62-59F807A7FC02}"/>
              </a:ext>
            </a:extLst>
          </p:cNvPr>
          <p:cNvSpPr txBox="1"/>
          <p:nvPr/>
        </p:nvSpPr>
        <p:spPr bwMode="auto">
          <a:xfrm>
            <a:off x="1840881" y="13150729"/>
            <a:ext cx="765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dirty="0"/>
              <a:t>Diese Abbildung ist von der Lizenz ausgenommen. ©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Inhaltsplatzhalter 8"/>
          <p:cNvSpPr txBox="1">
            <a:spLocks/>
          </p:cNvSpPr>
          <p:nvPr/>
        </p:nvSpPr>
        <p:spPr bwMode="auto">
          <a:xfrm>
            <a:off x="15632727" y="3565932"/>
            <a:ext cx="8287469" cy="895219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/>
              <a:buChar char="Ø"/>
              <a:defRPr/>
            </a:pPr>
            <a:r>
              <a:rPr lang="de-DE" sz="4400" dirty="0"/>
              <a:t>Zu 01: </a:t>
            </a:r>
            <a:r>
              <a:rPr lang="de-DE" sz="4400" dirty="0">
                <a:solidFill>
                  <a:srgbClr val="00B050"/>
                </a:solidFill>
              </a:rPr>
              <a:t>Der DIN moderiert die Workshops</a:t>
            </a:r>
          </a:p>
          <a:p>
            <a:pPr marL="571500" indent="-571500">
              <a:buFont typeface="Wingdings"/>
              <a:buChar char="Ø"/>
              <a:defRPr/>
            </a:pPr>
            <a:r>
              <a:rPr lang="de-DE" sz="4400" dirty="0"/>
              <a:t>Zu 02:</a:t>
            </a:r>
            <a:r>
              <a:rPr lang="de-DE" sz="4400" dirty="0">
                <a:solidFill>
                  <a:srgbClr val="00B050"/>
                </a:solidFill>
              </a:rPr>
              <a:t> Es genügen nur </a:t>
            </a:r>
            <a:r>
              <a:rPr lang="de-DE" sz="4400" u="sng" dirty="0">
                <a:solidFill>
                  <a:srgbClr val="00B050"/>
                </a:solidFill>
              </a:rPr>
              <a:t>drei </a:t>
            </a:r>
            <a:r>
              <a:rPr lang="de-DE" sz="4400" dirty="0">
                <a:solidFill>
                  <a:srgbClr val="00B050"/>
                </a:solidFill>
              </a:rPr>
              <a:t>beteiligte Interessensgruppen, um schnell technische Lösungen zu veröffentlichen.</a:t>
            </a:r>
          </a:p>
          <a:p>
            <a:pPr marL="571500" indent="-571500">
              <a:buFont typeface="Wingdings"/>
              <a:buChar char="Ø"/>
              <a:defRPr/>
            </a:pPr>
            <a:r>
              <a:rPr lang="de-DE" sz="4400" dirty="0"/>
              <a:t>Zu 03: </a:t>
            </a:r>
            <a:r>
              <a:rPr lang="de-DE" sz="4400" dirty="0">
                <a:solidFill>
                  <a:srgbClr val="00B050"/>
                </a:solidFill>
              </a:rPr>
              <a:t>Kein rechtliches Dokument wie eine DIN-Norm, aber sehr nützlich, um schnell etwas auf den Markt zu bringen! 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accent5"/>
                </a:solidFill>
              </a:rPr>
              <a:t>3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>
                <a:solidFill>
                  <a:schemeClr val="accent5"/>
                </a:solidFill>
              </a:rPr>
              <a:t>Wie können </a:t>
            </a:r>
            <a:r>
              <a:rPr lang="de-DE" u="sng" dirty="0">
                <a:solidFill>
                  <a:schemeClr val="accent5"/>
                </a:solidFill>
              </a:rPr>
              <a:t>Sie</a:t>
            </a:r>
            <a:r>
              <a:rPr lang="de-DE" dirty="0">
                <a:solidFill>
                  <a:schemeClr val="accent5"/>
                </a:solidFill>
              </a:rPr>
              <a:t>  mitwirken?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2 Mitwirkung: </a:t>
            </a: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br>
              <a:rPr lang="de-DE" b="0"/>
            </a:br>
            <a:endParaRPr lang="de-DE" b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3399679"/>
            <a:ext cx="22591406" cy="4461853"/>
          </a:xfrm>
        </p:spPr>
        <p:txBody>
          <a:bodyPr/>
          <a:lstStyle/>
          <a:p>
            <a:pPr marL="571500" indent="-571500">
              <a:buFont typeface="Wingdings"/>
              <a:buChar char="Ø"/>
              <a:defRPr/>
            </a:pPr>
            <a:r>
              <a:rPr lang="de-DE" sz="4400"/>
              <a:t>Antragstellung </a:t>
            </a:r>
            <a:r>
              <a:rPr lang="de-DE" sz="4400" u="sng">
                <a:solidFill>
                  <a:srgbClr val="0070C0"/>
                </a:solidFill>
                <a:hlinkClick r:id="rId2" tooltip="http://www.din.de/go/normungsantrag"/>
              </a:rPr>
              <a:t>www.din.de/go/normungsantrag</a:t>
            </a:r>
            <a:r>
              <a:rPr lang="de-DE" sz="4400" u="sng">
                <a:solidFill>
                  <a:srgbClr val="0070C0"/>
                </a:solidFill>
              </a:rPr>
              <a:t> </a:t>
            </a:r>
            <a:endParaRPr/>
          </a:p>
          <a:p>
            <a:pPr marL="571500" indent="-571500">
              <a:buFont typeface="Wingdings"/>
              <a:buChar char="Ø"/>
              <a:defRPr/>
            </a:pPr>
            <a:r>
              <a:rPr lang="de-DE" sz="4400"/>
              <a:t>Mitarbeit in Normenausschüssen durch Entsendung von Unternehmen, Verbänden, etc. </a:t>
            </a:r>
            <a:endParaRPr/>
          </a:p>
          <a:p>
            <a:pPr marL="571500" indent="-571500">
              <a:buFont typeface="Wingdings"/>
              <a:buChar char="Ø"/>
              <a:defRPr/>
            </a:pPr>
            <a:r>
              <a:rPr lang="de-DE" sz="4400"/>
              <a:t>Durchsicht der Norm-Entwürfe und Einreichung Ihrer Kommentare oder Einsprüche!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 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1985202" y="7602812"/>
            <a:ext cx="2175109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4400" b="1">
                <a:solidFill>
                  <a:srgbClr val="00B050"/>
                </a:solidFill>
              </a:rPr>
              <a:t>Mein Tipp: Machen Sie mit: </a:t>
            </a:r>
            <a:r>
              <a:rPr lang="de-DE" sz="4400" u="sng">
                <a:solidFill>
                  <a:srgbClr val="0070C0"/>
                </a:solidFill>
              </a:rPr>
              <a:t>www.din.de/de/mitwirken/entwuerfe</a:t>
            </a:r>
            <a:endParaRPr/>
          </a:p>
        </p:txBody>
      </p:sp>
      <p:sp>
        <p:nvSpPr>
          <p:cNvPr id="8" name="Inhaltsplatzhalter 2"/>
          <p:cNvSpPr txBox="1"/>
          <p:nvPr/>
        </p:nvSpPr>
        <p:spPr bwMode="auto">
          <a:xfrm>
            <a:off x="1840882" y="9517612"/>
            <a:ext cx="14352543" cy="3198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4400" b="1">
                <a:solidFill>
                  <a:srgbClr val="00B050"/>
                </a:solidFill>
              </a:rPr>
              <a:t>Ihre Vorteile:</a:t>
            </a:r>
            <a:endParaRPr/>
          </a:p>
          <a:p>
            <a:pPr marL="571500" indent="-571500">
              <a:lnSpc>
                <a:spcPct val="100000"/>
              </a:lnSpc>
              <a:buFont typeface="Wingdings"/>
              <a:buChar char="ü"/>
              <a:defRPr/>
            </a:pPr>
            <a:r>
              <a:rPr lang="de-DE" sz="4400" b="1">
                <a:solidFill>
                  <a:srgbClr val="00B050"/>
                </a:solidFill>
              </a:rPr>
              <a:t>Erwerb von Wissen</a:t>
            </a:r>
            <a:endParaRPr/>
          </a:p>
          <a:p>
            <a:pPr marL="571500" indent="-571500">
              <a:lnSpc>
                <a:spcPct val="100000"/>
              </a:lnSpc>
              <a:buFont typeface="Wingdings"/>
              <a:buChar char="ü"/>
              <a:defRPr/>
            </a:pPr>
            <a:r>
              <a:rPr lang="de-DE" sz="4400" b="1">
                <a:solidFill>
                  <a:srgbClr val="00B050"/>
                </a:solidFill>
              </a:rPr>
              <a:t>Entscheidung über die Märkte der Zukunft!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</a:t>
            </a:r>
            <a:r>
              <a:rPr lang="de-DE" sz="6000" dirty="0" err="1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ABC´s</a:t>
            </a:r>
            <a:endParaRPr lang="de-DE" sz="6000" dirty="0">
              <a:solidFill>
                <a:schemeClr val="accent5"/>
              </a:solidFill>
              <a:latin typeface="Source Sans Pro"/>
              <a:ea typeface="Arial"/>
              <a:cs typeface="Arial"/>
            </a:endParaRPr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 dirty="0">
                <a:latin typeface="Source Sans Pro"/>
                <a:ea typeface="Arial"/>
                <a:cs typeface="Arial"/>
              </a:rPr>
              <a:t>Arten</a:t>
            </a: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 dirty="0"/>
              <a:t>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</a:t>
            </a:r>
            <a:r>
              <a:rPr lang="de-DE" sz="4400" dirty="0"/>
              <a:t>Bedeutung &amp; Beschaffung von Normen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 dirty="0"/>
              <a:t>CE-Kennzeichnung </a:t>
            </a:r>
            <a:endParaRPr dirty="0"/>
          </a:p>
          <a:p>
            <a:pPr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 dirty="0">
                <a:latin typeface="Source Sans Pro"/>
                <a:ea typeface="Arial"/>
                <a:cs typeface="Arial"/>
              </a:rPr>
              <a:t>Die DIN-Norm, die alle kennen sollten </a:t>
            </a:r>
            <a:endParaRPr dirty="0"/>
          </a:p>
          <a:p>
            <a:pPr marL="571500" indent="-571500">
              <a:buFont typeface="Wingdings"/>
              <a:buChar char="ü"/>
              <a:defRPr/>
            </a:pPr>
            <a:r>
              <a:rPr lang="de-DE" sz="60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Entstehung von DIN-Normen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 dirty="0"/>
              <a:t>Formatnormen</a:t>
            </a:r>
            <a:br>
              <a:rPr lang="de-DE" sz="4400" dirty="0"/>
            </a:br>
            <a:r>
              <a:rPr lang="de-DE" sz="4400" dirty="0"/>
              <a:t>…</a:t>
            </a:r>
            <a:endParaRPr dirty="0"/>
          </a:p>
          <a:p>
            <a:pPr>
              <a:lnSpc>
                <a:spcPct val="100000"/>
              </a:lnSpc>
              <a:defRPr/>
            </a:pPr>
            <a:endParaRPr lang="de-DE" sz="4400" dirty="0"/>
          </a:p>
          <a:p>
            <a:pPr>
              <a:lnSpc>
                <a:spcPct val="100000"/>
              </a:lnSpc>
              <a:defRPr/>
            </a:pPr>
            <a:r>
              <a:rPr lang="de-DE" sz="4400" dirty="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 dirty="0"/>
              <a:t>Zertifizierungsnormen</a:t>
            </a:r>
            <a:endParaRPr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  <a:p>
            <a:pPr marL="571500" indent="-571500">
              <a:buFont typeface="Wingdings"/>
              <a:buChar char="Ø"/>
              <a:defRPr/>
            </a:pPr>
            <a:endParaRPr lang="de-DE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 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406</Words>
  <Application>Microsoft Office PowerPoint</Application>
  <DocSecurity>0</DocSecurity>
  <PresentationFormat>Benutzerdefiniert</PresentationFormat>
  <Paragraphs>66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   Normen-ABC E: Entstehung von DIN-Normen  Video-Lecture  von Prof. Dr.-Ing. Paul R. Melcher  Hochschul- und Kreisbibliothek Bonn-Rhein-Sieg    </vt:lpstr>
      <vt:lpstr>PowerPoint-Präsentation</vt:lpstr>
      <vt:lpstr>1 DIN-Normen entstehen unter Mitwirkung aller! aller!dardprozess</vt:lpstr>
      <vt:lpstr>2  Was ist eine  DIN SPEC?</vt:lpstr>
      <vt:lpstr>2.1 DIN-SPEC als Spezifikation, Bericht , Leitfaden</vt:lpstr>
      <vt:lpstr>3  Wie können Sie  mitwirken?</vt:lpstr>
      <vt:lpstr>2 Mitwirkung:           </vt:lpstr>
      <vt:lpstr>PowerPoint-Präsentation</vt:lpstr>
      <vt:lpstr>Viel Freude mit dem 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105</cp:revision>
  <dcterms:created xsi:type="dcterms:W3CDTF">2023-04-14T07:27:50Z</dcterms:created>
  <dcterms:modified xsi:type="dcterms:W3CDTF">2023-08-21T09:00:01Z</dcterms:modified>
  <cp:category/>
  <dc:identifier/>
  <cp:contentStatus/>
  <dc:language/>
  <cp:version/>
</cp:coreProperties>
</file>