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24382413" cy="13716000"/>
  <p:notesSz cx="24382413" cy="13716000"/>
  <p:defaultTextStyle>
    <a:defPPr>
      <a:defRPr lang="de-DE"/>
    </a:defPPr>
    <a:lvl1pPr marL="0" algn="l" defTabSz="1828709">
      <a:defRPr sz="36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>
      <a:defRPr sz="36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>
      <a:defRPr sz="36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>
      <a:defRPr sz="36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>
      <a:defRPr sz="36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>
      <a:defRPr sz="36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>
      <a:defRPr sz="36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>
      <a:defRPr sz="36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>
      <a:defRPr sz="36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36" y="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58DCC5-34AB-4E8A-951B-937F8F59716D}" type="datetimeFigureOut">
              <a:rPr lang="de-DE"/>
              <a:t>21.08.2023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DB8878-4A5E-4AC4-9F71-8E7AB51C832D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709">
      <a:defRPr sz="24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>
      <a:defRPr sz="24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>
      <a:defRPr sz="24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>
      <a:defRPr sz="24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>
      <a:defRPr sz="24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>
      <a:defRPr sz="24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>
      <a:defRPr sz="24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>
      <a:defRPr sz="24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>
      <a:defRPr sz="24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18287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/>
              <a:t>Quelle: DIN 5008, S. 47, Bild 9: Aufbau Geschäftsbrief, Form B</a:t>
            </a:r>
            <a:endParaRPr dirty="0"/>
          </a:p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DB8878-4A5E-4AC4-9F71-8E7AB51C832D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813362" y="8440074"/>
            <a:ext cx="18286810" cy="2880360"/>
          </a:xfrm>
        </p:spPr>
        <p:txBody>
          <a:bodyPr/>
          <a:lstStyle>
            <a:lvl1pPr marL="0" indent="0" algn="l">
              <a:buNone/>
              <a:defRPr sz="4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9275552" y="2674620"/>
            <a:ext cx="449884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4154912" y="2674620"/>
            <a:ext cx="4458046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4154912" y="8160344"/>
            <a:ext cx="961948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chlus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 bwMode="auto">
          <a:xfrm>
            <a:off x="1813362" y="9145844"/>
            <a:ext cx="9124950" cy="2779712"/>
          </a:xfrm>
        </p:spPr>
        <p:txBody>
          <a:bodyPr/>
          <a:lstStyle>
            <a:lvl1pPr>
              <a:defRPr sz="4400" b="1" cap="all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tabLst>
                <a:tab pos="895350" algn="l"/>
              </a:tabLst>
              <a:defRPr sz="4400" b="0">
                <a:solidFill>
                  <a:schemeClr val="bg1"/>
                </a:solidFill>
              </a:defRPr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1840883" y="12895581"/>
            <a:ext cx="1944733" cy="730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Kapitelbezeichnung • Thema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verzeichn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9077322" y="2936303"/>
            <a:ext cx="4262738" cy="6794374"/>
          </a:xfrm>
        </p:spPr>
        <p:txBody>
          <a:bodyPr/>
          <a:lstStyle>
            <a:lvl1pPr marL="0" marR="0" indent="0" algn="l" defTabSz="91440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tx2"/>
              </a:buClr>
              <a:buSzTx/>
              <a:buFont typeface="+mj-lt"/>
              <a:buNone/>
              <a:defRPr sz="7300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500"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8356580" cy="13715999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62" y="427"/>
            <a:ext cx="24381273" cy="13714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813362" y="286194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Kapiteltitel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70385" y="622860"/>
            <a:ext cx="5336771" cy="958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 bwMode="auto">
          <a:xfrm>
            <a:off x="945326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 bwMode="auto">
          <a:xfrm>
            <a:off x="1706564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1" y="8229600"/>
            <a:ext cx="6355080" cy="482346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4950440" y="2674620"/>
            <a:ext cx="882395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0309860" y="2674620"/>
            <a:ext cx="4032941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7305020" y="8160344"/>
            <a:ext cx="646937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2207067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11088734" cy="988609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61104"/>
            <a:ext cx="11088734" cy="7836789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4173200" y="2674620"/>
            <a:ext cx="960119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 bwMode="auto">
          <a:xfrm>
            <a:off x="1907381" y="647699"/>
            <a:ext cx="297570" cy="29757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8286097" cy="22631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840882" y="5280660"/>
            <a:ext cx="8286097" cy="6817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de-DE"/>
              <a:t>Hier kann eine Subline stehen.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391503" y="674084"/>
            <a:ext cx="16221455" cy="2462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907381" y="674084"/>
            <a:ext cx="298800" cy="24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7300" b="1" cap="none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10000"/>
        </a:lnSpc>
        <a:spcBef>
          <a:spcPts val="2600"/>
        </a:spcBef>
        <a:buFont typeface="Arial"/>
        <a:buNone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 b="1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914400">
        <a:lnSpc>
          <a:spcPct val="11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>
        <a:lnSpc>
          <a:spcPct val="10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utos.de/" TargetMode="External"/><Relationship Id="rId2" Type="http://schemas.openxmlformats.org/officeDocument/2006/relationships/hyperlink" Target="http://www.beuth.de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2703698"/>
            <a:ext cx="12639238" cy="9118600"/>
          </a:xfrm>
        </p:spPr>
        <p:txBody>
          <a:bodyPr/>
          <a:lstStyle/>
          <a:p>
            <a:pPr>
              <a:defRPr/>
            </a:pP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Normen-ABC</a:t>
            </a:r>
            <a:br>
              <a:rPr lang="de-DE" dirty="0"/>
            </a:br>
            <a:r>
              <a:rPr lang="de-DE" sz="6000" dirty="0"/>
              <a:t>D: Die DIN-Norm, die  </a:t>
            </a:r>
            <a:br>
              <a:rPr lang="de-DE" sz="6000" dirty="0"/>
            </a:br>
            <a:r>
              <a:rPr lang="de-DE" sz="6000" dirty="0"/>
              <a:t>      alle kennen sollten</a:t>
            </a:r>
            <a:br>
              <a:rPr lang="de-DE" sz="6000" dirty="0"/>
            </a:br>
            <a:br>
              <a:rPr lang="de-DE" sz="6000" dirty="0"/>
            </a:br>
            <a:r>
              <a:rPr lang="de-DE" sz="4400" b="0" dirty="0"/>
              <a:t>Video-</a:t>
            </a:r>
            <a:r>
              <a:rPr lang="de-DE" sz="4400" b="0" dirty="0" err="1"/>
              <a:t>Lecture</a:t>
            </a:r>
            <a:r>
              <a:rPr lang="de-DE" sz="4400" b="0" dirty="0"/>
              <a:t> </a:t>
            </a:r>
            <a:br>
              <a:rPr lang="de-DE" sz="4400" b="0" dirty="0"/>
            </a:br>
            <a:r>
              <a:rPr lang="de-DE" sz="4400" b="0" dirty="0"/>
              <a:t>von: </a:t>
            </a:r>
            <a:r>
              <a:rPr lang="de-DE" sz="4400" dirty="0"/>
              <a:t>Prof. Dr.-Ing. Paul R. Melcher</a:t>
            </a:r>
            <a:br>
              <a:rPr lang="de-DE" sz="4400" dirty="0"/>
            </a:br>
            <a:br>
              <a:rPr lang="de-DE" sz="4400" dirty="0"/>
            </a:br>
            <a:r>
              <a:rPr lang="de-DE" sz="4400" b="0" dirty="0"/>
              <a:t>Hochschul- und Kreisbibliothek</a:t>
            </a:r>
            <a:br>
              <a:rPr lang="de-DE" sz="4400" b="0" dirty="0"/>
            </a:br>
            <a:r>
              <a:rPr lang="de-DE" sz="4400" b="0" dirty="0"/>
              <a:t>Bonn-Rhein-Sieg</a:t>
            </a:r>
            <a:br>
              <a:rPr lang="de-DE" sz="4400" dirty="0"/>
            </a:br>
            <a:br>
              <a:rPr lang="de-DE" sz="4400" dirty="0"/>
            </a:br>
            <a:br>
              <a:rPr lang="de-DE" sz="4400" dirty="0"/>
            </a:br>
            <a:br>
              <a:rPr lang="de-DE" sz="4400" dirty="0"/>
            </a:br>
            <a:endParaRPr lang="de-DE" sz="4400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813361" y="9748701"/>
            <a:ext cx="13648311" cy="12192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de-DE" sz="4400"/>
              <a:t>Aufgenommen im One Button Recording Studio</a:t>
            </a:r>
            <a:endParaRPr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13361" y="11247958"/>
            <a:ext cx="12680779" cy="22983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299" r="-2906"/>
          <a:stretch/>
        </p:blipFill>
        <p:spPr bwMode="auto">
          <a:xfrm>
            <a:off x="0" y="0"/>
            <a:ext cx="22347043" cy="13715999"/>
          </a:xfrm>
          <a:prstGeom prst="rect">
            <a:avLst/>
          </a:prstGeom>
        </p:spPr>
      </p:pic>
      <p:pic>
        <p:nvPicPr>
          <p:cNvPr id="6" name="Grafik 5" descr="Die runde Fläche ist flexibel und kann nach Bedarf vergrößert und verkleinert werde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59300" y="-676"/>
            <a:ext cx="19823113" cy="1371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19077322" y="2936303"/>
            <a:ext cx="4726698" cy="10156045"/>
          </a:xfrm>
        </p:spPr>
        <p:txBody>
          <a:bodyPr/>
          <a:lstStyle/>
          <a:p>
            <a:pPr lvl="0">
              <a:defRPr/>
            </a:pPr>
            <a:r>
              <a:rPr lang="de-DE"/>
              <a:t>1</a:t>
            </a:r>
            <a:endParaRPr/>
          </a:p>
          <a:p>
            <a:pPr lvl="1">
              <a:defRPr/>
            </a:pPr>
            <a:r>
              <a:rPr lang="de-DE" sz="4000"/>
              <a:t>DIN 5008</a:t>
            </a:r>
            <a:endParaRPr lang="de-DE"/>
          </a:p>
          <a:p>
            <a:pPr lvl="0">
              <a:defRPr/>
            </a:pPr>
            <a:r>
              <a:rPr lang="de-DE"/>
              <a:t>2</a:t>
            </a:r>
            <a:endParaRPr/>
          </a:p>
          <a:p>
            <a:pPr lvl="1">
              <a:defRPr/>
            </a:pPr>
            <a:r>
              <a:rPr lang="de-DE" sz="4000"/>
              <a:t>Praxisbeispiel: Anschreiben für </a:t>
            </a:r>
            <a:endParaRPr/>
          </a:p>
          <a:p>
            <a:pPr lvl="1">
              <a:defRPr/>
            </a:pPr>
            <a:r>
              <a:rPr lang="de-DE" sz="4000"/>
              <a:t>Bewerbungen</a:t>
            </a: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80612" y="2861946"/>
            <a:ext cx="18286810" cy="477520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5"/>
                </a:solidFill>
              </a:rPr>
              <a:t>1 </a:t>
            </a:r>
            <a:br>
              <a:rPr lang="de-DE" dirty="0">
                <a:solidFill>
                  <a:schemeClr val="accent5"/>
                </a:solidFill>
              </a:rPr>
            </a:br>
            <a:r>
              <a:rPr lang="de-DE" dirty="0">
                <a:solidFill>
                  <a:schemeClr val="accent5"/>
                </a:solidFill>
              </a:rPr>
              <a:t>DIN 5008: </a:t>
            </a:r>
            <a:r>
              <a:rPr lang="de-DE" sz="8000" dirty="0">
                <a:solidFill>
                  <a:schemeClr val="accent5"/>
                </a:solidFill>
              </a:rPr>
              <a:t>„Schreib- und Gestaltungsregeln für die</a:t>
            </a:r>
            <a:br>
              <a:rPr lang="de-DE" sz="8000" dirty="0">
                <a:solidFill>
                  <a:schemeClr val="accent5"/>
                </a:solidFill>
              </a:rPr>
            </a:br>
            <a:r>
              <a:rPr lang="de-DE" sz="8000" dirty="0">
                <a:solidFill>
                  <a:schemeClr val="accent5"/>
                </a:solidFill>
              </a:rPr>
              <a:t>Text- und Informations-</a:t>
            </a:r>
            <a:br>
              <a:rPr lang="de-DE" sz="8000" dirty="0">
                <a:solidFill>
                  <a:schemeClr val="accent5"/>
                </a:solidFill>
              </a:rPr>
            </a:br>
            <a:r>
              <a:rPr lang="de-DE" sz="8000" dirty="0" err="1">
                <a:solidFill>
                  <a:schemeClr val="accent5"/>
                </a:solidFill>
              </a:rPr>
              <a:t>bearbeitung</a:t>
            </a:r>
            <a:r>
              <a:rPr lang="de-DE" sz="8000" dirty="0">
                <a:solidFill>
                  <a:schemeClr val="accent5"/>
                </a:solidFill>
              </a:rPr>
              <a:t>“  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757757" y="1743599"/>
            <a:ext cx="21634258" cy="1215732"/>
          </a:xfrm>
        </p:spPr>
        <p:txBody>
          <a:bodyPr/>
          <a:lstStyle/>
          <a:p>
            <a:pPr>
              <a:defRPr/>
            </a:pPr>
            <a:r>
              <a:rPr lang="de-DE" b="0" dirty="0"/>
              <a:t>1.1 Durch diese DIN 5008 lernen Sie, </a:t>
            </a: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3268984"/>
            <a:ext cx="11789526" cy="8884223"/>
          </a:xfrm>
        </p:spPr>
        <p:txBody>
          <a:bodyPr/>
          <a:lstStyle/>
          <a:p>
            <a:pPr marL="571500" indent="-571500">
              <a:buFont typeface="Wingdings"/>
              <a:buChar char="ü"/>
              <a:defRPr/>
            </a:pPr>
            <a:r>
              <a:rPr lang="de-DE" sz="4400" dirty="0"/>
              <a:t>Abschlussarbeiten zu gliedern </a:t>
            </a:r>
            <a:endParaRPr dirty="0"/>
          </a:p>
          <a:p>
            <a:pPr marL="571500" indent="-571500">
              <a:buFont typeface="Wingdings"/>
              <a:buChar char="ü"/>
              <a:defRPr/>
            </a:pPr>
            <a:r>
              <a:rPr lang="de-DE" sz="4400" dirty="0"/>
              <a:t>Briefköpfe anzuordnen</a:t>
            </a:r>
            <a:endParaRPr dirty="0"/>
          </a:p>
          <a:p>
            <a:pPr marL="571500" indent="-571500">
              <a:buFont typeface="Wingdings"/>
              <a:buChar char="ü"/>
              <a:defRPr/>
            </a:pPr>
            <a:r>
              <a:rPr lang="de-DE" sz="4400" dirty="0"/>
              <a:t>Checklisten zu erstellen </a:t>
            </a:r>
            <a:endParaRPr dirty="0"/>
          </a:p>
          <a:p>
            <a:pPr marL="571500" indent="-571500">
              <a:buFont typeface="Wingdings"/>
              <a:buChar char="ü"/>
              <a:defRPr/>
            </a:pPr>
            <a:r>
              <a:rPr lang="de-DE" sz="4400" dirty="0"/>
              <a:t>Diagramme &amp; Tabellen zu beschriften </a:t>
            </a:r>
            <a:endParaRPr dirty="0"/>
          </a:p>
          <a:p>
            <a:pPr marL="571500" indent="-571500">
              <a:buFont typeface="Wingdings"/>
              <a:buChar char="ü"/>
              <a:defRPr/>
            </a:pPr>
            <a:r>
              <a:rPr lang="de-DE" sz="4400" dirty="0"/>
              <a:t>Emojis als Satzzeichen zu vermeiden </a:t>
            </a:r>
            <a:endParaRPr dirty="0"/>
          </a:p>
          <a:p>
            <a:pPr marL="571500" indent="-571500">
              <a:buFont typeface="Wingdings"/>
              <a:buChar char="ü"/>
              <a:defRPr/>
            </a:pPr>
            <a:r>
              <a:rPr lang="de-DE" sz="4400" dirty="0"/>
              <a:t>Formatierungen von Feldern in Texten</a:t>
            </a:r>
            <a:endParaRPr dirty="0"/>
          </a:p>
          <a:p>
            <a:pPr marL="571500" indent="-571500">
              <a:buFont typeface="Wingdings"/>
              <a:buChar char="ü"/>
              <a:defRPr/>
            </a:pPr>
            <a:r>
              <a:rPr lang="de-DE" sz="4400" dirty="0"/>
              <a:t>Geschäftsbriefe (Bewerbungsanschreiben) </a:t>
            </a:r>
            <a:br>
              <a:rPr lang="de-DE" sz="4400" dirty="0"/>
            </a:br>
            <a:r>
              <a:rPr lang="de-DE" sz="4400" dirty="0"/>
              <a:t>zu gestalten  </a:t>
            </a:r>
            <a:endParaRPr dirty="0"/>
          </a:p>
          <a:p>
            <a:pPr marL="571500" indent="-571500">
              <a:buFont typeface="Wingdings"/>
              <a:buChar char="ü"/>
              <a:defRPr/>
            </a:pPr>
            <a:r>
              <a:rPr lang="de-DE" sz="4400" dirty="0"/>
              <a:t>Signaturen von E-Mails anzugeben</a:t>
            </a:r>
            <a:endParaRPr dirty="0"/>
          </a:p>
          <a:p>
            <a:pPr marL="571500" indent="-571500">
              <a:buFont typeface="Wingdings"/>
              <a:buChar char="ü"/>
              <a:defRPr/>
            </a:pPr>
            <a:endParaRPr lang="de-DE" sz="4400" dirty="0"/>
          </a:p>
          <a:p>
            <a:pPr marL="571500" indent="-571500">
              <a:buFont typeface="Wingdings"/>
              <a:buChar char="ü"/>
              <a:defRPr/>
            </a:pPr>
            <a:endParaRPr lang="de-DE" sz="4400" dirty="0"/>
          </a:p>
          <a:p>
            <a:pPr>
              <a:defRPr/>
            </a:pPr>
            <a:endParaRPr lang="de-DE" sz="44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 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2861946"/>
            <a:ext cx="12767162" cy="4775200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5"/>
                </a:solidFill>
              </a:rPr>
              <a:t>2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Praxisbeispiel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Anschreiben für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Bewerbungen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1553684"/>
            <a:ext cx="12684010" cy="3827207"/>
          </a:xfrm>
        </p:spPr>
        <p:txBody>
          <a:bodyPr/>
          <a:lstStyle/>
          <a:p>
            <a:pPr>
              <a:defRPr/>
            </a:pPr>
            <a:r>
              <a:rPr lang="de-DE" sz="6000" b="0" dirty="0"/>
              <a:t>2.1 Anordnung der Textfelder für Geschäftsbriefe sind nach DIN 5008 genormt!</a:t>
            </a:r>
            <a:endParaRPr sz="60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677671" y="52755"/>
            <a:ext cx="9704742" cy="1359962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81" y="4425872"/>
            <a:ext cx="11801170" cy="855157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 bwMode="auto">
          <a:xfrm rot="19777087">
            <a:off x="16046123" y="7983414"/>
            <a:ext cx="76579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FF0000"/>
                </a:solidFill>
              </a:rPr>
              <a:t>Dieser Screenshot ist von der Lizenz ausgenommen. 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>
                <a:solidFill>
                  <a:srgbClr val="FF0000"/>
                </a:solidFill>
              </a:rPr>
              <a:t>© Quelle: DIN 5008, S. 47, Bild 9: Aufbau Geschäftsbrief, Form B</a:t>
            </a:r>
            <a:endParaRPr dirty="0">
              <a:solidFill>
                <a:srgbClr val="FF0000"/>
              </a:solidFill>
            </a:endParaRPr>
          </a:p>
          <a:p>
            <a:pPr>
              <a:defRPr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908432" y="9513277"/>
            <a:ext cx="2989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19863418" cy="1656080"/>
          </a:xfrm>
        </p:spPr>
        <p:txBody>
          <a:bodyPr/>
          <a:lstStyle/>
          <a:p>
            <a:pPr>
              <a:defRPr/>
            </a:pPr>
            <a:r>
              <a:rPr lang="de-DE" b="0" dirty="0"/>
              <a:t>Quellenangaben: 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3" y="4660900"/>
            <a:ext cx="16218518" cy="5796511"/>
          </a:xfrm>
        </p:spPr>
        <p:txBody>
          <a:bodyPr/>
          <a:lstStyle/>
          <a:p>
            <a:pPr>
              <a:defRPr/>
            </a:pPr>
            <a:r>
              <a:rPr lang="de-DE" sz="4400" dirty="0"/>
              <a:t>DIN 5008: „Schreib- und Gestaltungsregeln für die</a:t>
            </a:r>
            <a:br>
              <a:rPr lang="de-DE" sz="4400" dirty="0"/>
            </a:br>
            <a:r>
              <a:rPr lang="de-DE" sz="4400" dirty="0"/>
              <a:t>Text- und Informationsbearbeitung“ Beuth-Verlag, Berlin: 2020.</a:t>
            </a:r>
            <a:endParaRPr dirty="0"/>
          </a:p>
          <a:p>
            <a:pPr>
              <a:defRPr/>
            </a:pPr>
            <a:r>
              <a:rPr lang="de-DE" sz="4400" dirty="0"/>
              <a:t>Beuth-Normenverlag: </a:t>
            </a:r>
            <a:r>
              <a:rPr lang="de-DE" sz="4400" u="sng" dirty="0">
                <a:hlinkClick r:id="rId2" tooltip="http://www.beuth.de/"/>
              </a:rPr>
              <a:t>www.beuth.de</a:t>
            </a:r>
            <a:r>
              <a:rPr lang="de-DE" sz="4400" u="sng" dirty="0"/>
              <a:t> </a:t>
            </a:r>
            <a:endParaRPr dirty="0"/>
          </a:p>
          <a:p>
            <a:pPr>
              <a:defRPr/>
            </a:pPr>
            <a:r>
              <a:rPr lang="de-DE" sz="4400" dirty="0"/>
              <a:t>Beuth-Normendatenbank: </a:t>
            </a:r>
            <a:r>
              <a:rPr lang="de-DE" sz="4400" u="sng" dirty="0">
                <a:hlinkClick r:id="rId3" tooltip="http://www.nautos.de/"/>
              </a:rPr>
              <a:t>www.nautos.de</a:t>
            </a:r>
            <a:r>
              <a:rPr lang="de-DE" sz="4400" u="sng" dirty="0"/>
              <a:t> </a:t>
            </a:r>
          </a:p>
          <a:p>
            <a:pPr>
              <a:defRPr/>
            </a:pPr>
            <a:endParaRPr lang="de-DE" sz="4400" u="sng" dirty="0"/>
          </a:p>
          <a:p>
            <a:pPr>
              <a:defRPr/>
            </a:pPr>
            <a:br>
              <a:rPr lang="de-DE" sz="4400" u="sng" dirty="0"/>
            </a:br>
            <a:br>
              <a:rPr lang="de-DE" sz="4400" u="sng" dirty="0"/>
            </a:br>
            <a:br>
              <a:rPr lang="de-DE" sz="4400" u="sng" dirty="0"/>
            </a:br>
            <a:endParaRPr lang="de-DE" sz="32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7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8999819" y="5363308"/>
            <a:ext cx="4598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4800" dirty="0">
                <a:solidFill>
                  <a:srgbClr val="00B050"/>
                </a:solidFill>
              </a:rPr>
              <a:t>Siehe Video B: Beschaffung von Normen </a:t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/>
          <p:nvPr/>
        </p:nvSpPr>
        <p:spPr bwMode="auto">
          <a:xfrm>
            <a:off x="1857507" y="2371219"/>
            <a:ext cx="22332529" cy="10779516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>
              <a:lnSpc>
                <a:spcPct val="11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>
              <a:lnSpc>
                <a:spcPct val="10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Übersicht des Normen </a:t>
            </a:r>
            <a:r>
              <a:rPr lang="de-DE" sz="6000" dirty="0" err="1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ABC´s</a:t>
            </a:r>
            <a:endParaRPr lang="de-DE" sz="6000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A: </a:t>
            </a:r>
            <a:r>
              <a:rPr lang="de-DE" sz="4400" dirty="0">
                <a:latin typeface="Source Sans Pro"/>
                <a:ea typeface="Arial"/>
                <a:cs typeface="Arial"/>
              </a:rPr>
              <a:t>Arten</a:t>
            </a: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 </a:t>
            </a:r>
            <a:r>
              <a:rPr lang="de-DE" sz="4400" dirty="0"/>
              <a:t>von Normen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B: </a:t>
            </a:r>
            <a:r>
              <a:rPr lang="de-DE" sz="4400" dirty="0"/>
              <a:t>Bedeutung &amp; Beschaffung von Normen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C: </a:t>
            </a:r>
            <a:r>
              <a:rPr lang="de-DE" sz="4400" dirty="0"/>
              <a:t>CE-Kennzeichnung </a:t>
            </a:r>
            <a:endParaRPr dirty="0"/>
          </a:p>
          <a:p>
            <a:pPr marL="571500" indent="-571500">
              <a:lnSpc>
                <a:spcPct val="100000"/>
              </a:lnSpc>
              <a:buFont typeface="Wingdings"/>
              <a:buChar char="ü"/>
              <a:defRPr/>
            </a:pPr>
            <a:r>
              <a:rPr lang="de-DE" sz="6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D: Die DIN-Norm, die alle </a:t>
            </a:r>
            <a:br>
              <a:rPr lang="de-DE" sz="6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</a:br>
            <a:r>
              <a:rPr lang="de-DE" sz="6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kennen sollten 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E: </a:t>
            </a:r>
            <a:r>
              <a:rPr lang="de-DE" sz="4400" dirty="0"/>
              <a:t>Entstehung von DIN-Normen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F: </a:t>
            </a:r>
            <a:r>
              <a:rPr lang="de-DE" sz="4400" dirty="0"/>
              <a:t>Formatnormen</a:t>
            </a:r>
            <a:br>
              <a:rPr lang="de-DE" sz="4400" dirty="0"/>
            </a:br>
            <a:r>
              <a:rPr lang="de-DE" sz="4400" dirty="0"/>
              <a:t>…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4400" dirty="0"/>
              <a:t>…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Z: </a:t>
            </a:r>
            <a:r>
              <a:rPr lang="de-DE" sz="4400" dirty="0"/>
              <a:t>Zertifizierungsnormen</a:t>
            </a:r>
            <a:endParaRPr dirty="0"/>
          </a:p>
          <a:p>
            <a:pPr marL="571500" indent="-571500">
              <a:buFont typeface="Wingdings"/>
              <a:buChar char="Ø"/>
              <a:defRPr/>
            </a:pPr>
            <a:endParaRPr lang="de-DE" sz="4400" dirty="0"/>
          </a:p>
          <a:p>
            <a:pPr marL="571500" indent="-571500">
              <a:buFont typeface="Wingdings"/>
              <a:buChar char="Ø"/>
              <a:defRPr/>
            </a:pPr>
            <a:endParaRPr lang="de-DE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Viel Freude mit dem </a:t>
            </a:r>
            <a:br>
              <a:rPr lang="de-DE"/>
            </a:br>
            <a:r>
              <a:rPr lang="de-DE"/>
              <a:t>Normen-ABC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Kontakt</a:t>
            </a:r>
            <a:endParaRPr/>
          </a:p>
          <a:p>
            <a:pPr lvl="1">
              <a:defRPr/>
            </a:pPr>
            <a:r>
              <a:rPr lang="sv-SE"/>
              <a:t>Prof. Dr.-Ing. Paul R. Melcher</a:t>
            </a:r>
            <a:endParaRPr/>
          </a:p>
          <a:p>
            <a:pPr lvl="1">
              <a:defRPr/>
            </a:pPr>
            <a:endParaRPr lang="sv-SE"/>
          </a:p>
          <a:p>
            <a:pPr lvl="1">
              <a:defRPr/>
            </a:pPr>
            <a:r>
              <a:rPr lang="sv-SE"/>
              <a:t>paul.melcher@h-brs.de</a:t>
            </a:r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-BRS">
      <a:dk1>
        <a:sysClr val="windowText" lastClr="000000"/>
      </a:dk1>
      <a:lt1>
        <a:sysClr val="window" lastClr="FFFFFF"/>
      </a:lt1>
      <a:dk2>
        <a:srgbClr val="00AEEF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154A6C"/>
      </a:accent5>
      <a:accent6>
        <a:srgbClr val="70AD47"/>
      </a:accent6>
      <a:hlink>
        <a:srgbClr val="154A6C"/>
      </a:hlink>
      <a:folHlink>
        <a:srgbClr val="954F72"/>
      </a:folHlink>
    </a:clrScheme>
    <a:fontScheme name="H-BRS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H-BRS_PPT-VL f. MA_Office 2019</Template>
  <TotalTime>0</TotalTime>
  <Words>343</Words>
  <Application>Microsoft Office PowerPoint</Application>
  <DocSecurity>0</DocSecurity>
  <PresentationFormat>Benutzerdefiniert</PresentationFormat>
  <Paragraphs>52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Source Sans Pro</vt:lpstr>
      <vt:lpstr>Wingdings</vt:lpstr>
      <vt:lpstr>Office</vt:lpstr>
      <vt:lpstr>    Normen-ABC D: Die DIN-Norm, die         alle kennen sollten  Video-Lecture  von: Prof. Dr.-Ing. Paul R. Melcher  Hochschul- und Kreisbibliothek Bonn-Rhein-Sieg    </vt:lpstr>
      <vt:lpstr>PowerPoint-Präsentation</vt:lpstr>
      <vt:lpstr>1  DIN 5008: „Schreib- und Gestaltungsregeln für die Text- und Informations- bearbeitung“   </vt:lpstr>
      <vt:lpstr>1.1 Durch diese DIN 5008 lernen Sie,    </vt:lpstr>
      <vt:lpstr>2  Praxisbeispiel Anschreiben für Bewerbungen</vt:lpstr>
      <vt:lpstr>2.1 Anordnung der Textfelder für Geschäftsbriefe sind nach DIN 5008 genormt!</vt:lpstr>
      <vt:lpstr>Quellenangaben: </vt:lpstr>
      <vt:lpstr>PowerPoint-Präsentation</vt:lpstr>
      <vt:lpstr>Viel Freude mit dem  Normen-ABC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Technische Normen  Vorlesung von Prof. Dr. Paul Melcher</dc:title>
  <dc:subject>PPT Technische Normen</dc:subject>
  <dc:creator>Preuss, Sandra;Paul Melcher</dc:creator>
  <cp:keywords/>
  <dc:description/>
  <cp:lastModifiedBy>Sancillo, Anna</cp:lastModifiedBy>
  <cp:revision>91</cp:revision>
  <dcterms:created xsi:type="dcterms:W3CDTF">2023-04-14T07:27:50Z</dcterms:created>
  <dcterms:modified xsi:type="dcterms:W3CDTF">2023-08-21T08:58:55Z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47AEBB1E-A034-482B-9C8B-46921A6C4980</vt:lpwstr>
  </property>
  <property fmtid="{D5CDD505-2E9C-101B-9397-08002B2CF9AE}" pid="3" name="ArticulatePath">
    <vt:lpwstr>230601 D Die DIN-Norm die alle Studierenden kennen sollten von Prof. Melcher</vt:lpwstr>
  </property>
</Properties>
</file>