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5664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3811250" y="0"/>
            <a:ext cx="10564813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1AFE6-BB6E-4BD6-A990-C5D63A8C4896}" type="datetimeFigureOut">
              <a:rPr lang="de-DE" smtClean="0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77200" y="1714500"/>
            <a:ext cx="8228013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38400" y="6600825"/>
            <a:ext cx="19505613" cy="540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105664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3811250" y="13028613"/>
            <a:ext cx="10564813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ED87-C709-4612-BF72-2D46E732F8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77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Willkommen in der Hochschul- und Kreisbibliothek der Hochschule Bonn-Rhein-Sieg.</a:t>
            </a:r>
          </a:p>
          <a:p>
            <a:r>
              <a:rPr lang="de-DE" dirty="0"/>
              <a:t>Ich bin Professor Melcher und möchte Ihnen mein Normen-ABC vorstellen.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0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Warum braucht Erfolg Normenkompetenz? …Und aus welchen Videos besteht das Normen-ABC? 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26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Antwort auf die erste Frage lautet: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84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Weil Normenkompetenz für </a:t>
            </a:r>
            <a:r>
              <a:rPr lang="de-DE" b="0" u="sng" dirty="0"/>
              <a:t>alle</a:t>
            </a:r>
            <a:r>
              <a:rPr lang="de-DE" b="0" dirty="0"/>
              <a:t> nützlich ist, egal ob Sie studieren oder in welchem Beruf Sie sind!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Beispiele für Studiengänge </a:t>
            </a:r>
            <a:r>
              <a:rPr lang="de-DE" sz="800" u="none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sehen Sie hier, bei denen Normenkompetenz wichtig ist. … </a:t>
            </a:r>
            <a:r>
              <a:rPr lang="de-DE" sz="800" u="sng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Beispiele für </a:t>
            </a:r>
            <a:r>
              <a:rPr lang="de-DE" sz="800" u="none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Nützlichkeit sind Abschlussarbeiten.  Oder bei Bewerbungsschreiben und im ganzen Berufsleben…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none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3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</a:t>
            </a:r>
            <a:r>
              <a:rPr lang="de-DE" b="0" dirty="0"/>
              <a:t>Normenwissen ist international klassifiziert. Ähnlich wie in Bibliotheken oder bei Patenten gibt es eine thematische Einordnung. Hier vom Allgemeines bis Luft- und Raumfahrt.  </a:t>
            </a:r>
            <a:endParaRPr lang="de-DE" sz="1200" u="sng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48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…und weiter </a:t>
            </a:r>
            <a:r>
              <a:rPr lang="de-DE" b="1" dirty="0"/>
              <a:t>von</a:t>
            </a:r>
            <a:r>
              <a:rPr lang="de-DE" dirty="0"/>
              <a:t> Hebe- und Fördertechnik</a:t>
            </a:r>
            <a:r>
              <a:rPr lang="de-DE" b="1" dirty="0"/>
              <a:t> bis </a:t>
            </a:r>
            <a:r>
              <a:rPr lang="de-DE" dirty="0"/>
              <a:t>Hauswirtschaft, Unterhaltung und Sport.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2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Video A stelle ich Ihnen die Arten von Normen vor. In B begründe ich die Bedeutung und wie Sie möglichst kostenfrei Normen beschaffen. In C erkläre ich Ihnen den Unterschied zwischen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ED87-C709-4612-BF72-2D46E732F8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93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1" y="1072663"/>
            <a:ext cx="13149547" cy="9750508"/>
          </a:xfrm>
        </p:spPr>
        <p:txBody>
          <a:bodyPr/>
          <a:lstStyle/>
          <a:p>
            <a:pPr>
              <a:defRPr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Normen-ABC </a:t>
            </a:r>
            <a:br>
              <a:rPr lang="de-DE" dirty="0"/>
            </a:br>
            <a:r>
              <a:rPr lang="de-DE" dirty="0"/>
              <a:t>als Übersicht</a:t>
            </a:r>
            <a:br>
              <a:rPr lang="de-DE" dirty="0"/>
            </a:br>
            <a:br>
              <a:rPr lang="de-DE" sz="5400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br>
              <a:rPr lang="de-DE" sz="4400" b="0" dirty="0"/>
            </a:br>
            <a:r>
              <a:rPr lang="de-DE" sz="4400" b="0" dirty="0"/>
              <a:t>von </a:t>
            </a: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sz="44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1" y="9748701"/>
            <a:ext cx="13648311" cy="1219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13361" y="11317216"/>
            <a:ext cx="2020003" cy="7067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 bwMode="auto">
          <a:xfrm>
            <a:off x="1766138" y="12183761"/>
            <a:ext cx="1261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bg1"/>
                </a:solidFill>
              </a:rPr>
              <a:t>Diese Präsentation steht unter der Lizenz CC BY-SA 4.0 (https://creativecommons.org/licenses/bysa/4.0/legalcode). Alle Logos sowie das Folienlayout sind von dieser Lizenz ausgenommen. Einige Bilder/Abbildungen sind eigenständig lizenziert. Die Lizenzangaben befinden sich dann an den einzelnen Elementen. </a:t>
            </a: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platzhalter 3"/>
          <p:cNvPicPr>
            <a:picLocks noChangeAspect="1"/>
          </p:cNvPicPr>
          <p:nvPr/>
        </p:nvPicPr>
        <p:blipFill>
          <a:blip r:embed="rId3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1" y="2936303"/>
            <a:ext cx="5066355" cy="10156045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1</a:t>
            </a:r>
            <a:endParaRPr dirty="0"/>
          </a:p>
          <a:p>
            <a:pPr lvl="1">
              <a:defRPr/>
            </a:pPr>
            <a:r>
              <a:rPr lang="de-DE" sz="4000" dirty="0"/>
              <a:t>Warum braucht Erfolg    Normenkompetenz?</a:t>
            </a:r>
            <a:endParaRPr dirty="0"/>
          </a:p>
          <a:p>
            <a:pPr lvl="0">
              <a:defRPr/>
            </a:pPr>
            <a:r>
              <a:rPr lang="de-DE" dirty="0"/>
              <a:t>2</a:t>
            </a:r>
            <a:endParaRPr dirty="0"/>
          </a:p>
          <a:p>
            <a:pPr lvl="1">
              <a:defRPr/>
            </a:pPr>
            <a:r>
              <a:rPr lang="de-DE" sz="4000" dirty="0"/>
              <a:t>Aus welchen Videos besteht das Normen-ABC?  </a:t>
            </a:r>
            <a:endParaRPr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1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Warum braucht Erfolg  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Normenkompetenz?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959738"/>
            <a:ext cx="22830334" cy="2412769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1.1 Weil Normenkompetenz für </a:t>
            </a:r>
            <a:r>
              <a:rPr lang="de-DE" b="0" u="sng" dirty="0"/>
              <a:t>alle</a:t>
            </a:r>
            <a:r>
              <a:rPr lang="de-DE" b="0" dirty="0"/>
              <a:t> nützlich ist, egal     </a:t>
            </a:r>
            <a:br>
              <a:rPr lang="de-DE" b="0" dirty="0"/>
            </a:br>
            <a:r>
              <a:rPr lang="de-DE" b="0" dirty="0"/>
              <a:t>      ob Sie studieren oder in welchem Beruf Sie sind!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14144680" y="4515948"/>
            <a:ext cx="10280355" cy="8485211"/>
          </a:xfrm>
        </p:spPr>
        <p:txBody>
          <a:bodyPr/>
          <a:lstStyle/>
          <a:p>
            <a:pPr>
              <a:defRPr/>
            </a:pPr>
            <a:r>
              <a:rPr lang="de-DE" sz="4400" u="sng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Beispiele für Nützlichkeit: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/>
              <a:t>Abschlussarbeiten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Bewerbungsschreiben, Berufsleben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CE-Zeichen versus Chinas Export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G:</a:t>
            </a:r>
            <a:r>
              <a:rPr lang="de-DE" sz="4400" dirty="0"/>
              <a:t> Gesundheit  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S: </a:t>
            </a:r>
            <a:r>
              <a:rPr lang="de-DE" sz="4400" dirty="0"/>
              <a:t>Stand der Technik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W: </a:t>
            </a:r>
            <a:r>
              <a:rPr lang="de-DE" sz="4400" dirty="0"/>
              <a:t>Wissenschaftliches Arbeiten</a:t>
            </a: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 </a:t>
            </a:r>
            <a:r>
              <a:rPr lang="de-DE" sz="4400" dirty="0"/>
              <a:t>Zitierung von Normen</a:t>
            </a: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2051902" y="4438670"/>
            <a:ext cx="1187511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Beispiele für Studiengänge: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Architektur, Agrarwissenschaft, 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Bauwesen, Betriebswirtschaft,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Chemie, Elektrotechnik, Fahrzeugtechnik,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Gamedesign, Gesundheitswesen, Holztechnik,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Informatik, Ingenieurwesen, 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Jura, Journalismus, 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Kommunikation, 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Lebensmitteltechnik, Luft- und Raumfahrt,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Maschinenbau, Materialwissenschaften, Medizin, 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Nachhaltigkeit, Nanotechnologie,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Organisations- und Patentwesen, Qualitätsmanagement,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Rechtswissenschaften, Sozialökonomie, Schiffbau,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Umweltschutz, Umwelttechnik, Verfahrenstechnik, Wirtschaftswissenschaften, Web Design,</a:t>
            </a:r>
          </a:p>
          <a:p>
            <a:r>
              <a:rPr lang="de-DE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Zahnmedizin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76856"/>
            <a:ext cx="22273243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1.2 Normenwissen ist international klassifiziert 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768510" y="4132524"/>
            <a:ext cx="11510425" cy="89720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01. Allgemeines, Terminologie, Normierung,</a:t>
            </a:r>
            <a:br>
              <a:rPr lang="de-DE" sz="4400" dirty="0"/>
            </a:br>
            <a:r>
              <a:rPr lang="de-DE" sz="4400" dirty="0"/>
              <a:t>      Dokumentation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03. Dienstleistungen, Betriebswirtschaft,   </a:t>
            </a:r>
            <a:br>
              <a:rPr lang="de-DE" sz="4400" dirty="0"/>
            </a:br>
            <a:r>
              <a:rPr lang="de-DE" sz="4400" dirty="0"/>
              <a:t>      Verwaltung, Qualität, Verkehr, Soziologie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07. Mathematik, Naturwissenschaften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11. Medizintechnik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13. Umwelt- &amp; Gesundheitsschutz, Sicherheit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17. Metrologie, Messwesen, </a:t>
            </a:r>
            <a:r>
              <a:rPr lang="de-DE" sz="4400" dirty="0" err="1"/>
              <a:t>Angew</a:t>
            </a:r>
            <a:r>
              <a:rPr lang="de-DE" sz="4400" dirty="0"/>
              <a:t>. Physik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19. Prüfwesen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21. Mechanische Systeme und Bauteile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23. Fluidsysteme und Fluidbauteile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400" dirty="0"/>
              <a:t>25. Maschinenbau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3157653" y="4132524"/>
            <a:ext cx="114393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4400" dirty="0"/>
              <a:t>27. Energie- u. Wärmeübertragungstechnik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29. Elektrotechnik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31. Elektronik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33. Telekommunikation, </a:t>
            </a:r>
            <a:br>
              <a:rPr lang="de-DE" sz="4400" dirty="0"/>
            </a:br>
            <a:r>
              <a:rPr lang="de-DE" sz="4400" dirty="0"/>
              <a:t>      Audio- und Videotechnik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35. Informationstechnologie, Büromaschinen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37. Abbildungstechnik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39. Feinmechanik, Schmuckwesen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43. Kraftfahrzeugtechnik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45. Eisenbahntechnik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47. Schiffbau und Meerestechnik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de-DE" sz="4400" dirty="0"/>
              <a:t>49. Luft- und Raumfahrttechnik</a:t>
            </a:r>
            <a:endParaRPr lang="en-GB" sz="44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1928806" y="2914656"/>
            <a:ext cx="21418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800" b="1" dirty="0">
                <a:solidFill>
                  <a:schemeClr val="accent6"/>
                </a:solidFill>
              </a:rPr>
              <a:t>International </a:t>
            </a:r>
            <a:r>
              <a:rPr lang="de-DE" sz="4800" b="1" dirty="0" err="1">
                <a:solidFill>
                  <a:schemeClr val="accent6"/>
                </a:solidFill>
              </a:rPr>
              <a:t>Classification</a:t>
            </a:r>
            <a:r>
              <a:rPr lang="de-DE" sz="4800" b="1" dirty="0">
                <a:solidFill>
                  <a:schemeClr val="accent6"/>
                </a:solidFill>
              </a:rPr>
              <a:t> </a:t>
            </a:r>
            <a:r>
              <a:rPr lang="de-DE" sz="4800" b="1" dirty="0" err="1">
                <a:solidFill>
                  <a:schemeClr val="accent6"/>
                </a:solidFill>
              </a:rPr>
              <a:t>for</a:t>
            </a:r>
            <a:r>
              <a:rPr lang="de-DE" sz="4800" b="1" dirty="0">
                <a:solidFill>
                  <a:schemeClr val="accent6"/>
                </a:solidFill>
              </a:rPr>
              <a:t> Standards</a:t>
            </a:r>
            <a:r>
              <a:rPr lang="de-DE" sz="4800" dirty="0">
                <a:solidFill>
                  <a:schemeClr val="accent6"/>
                </a:solidFill>
              </a:rPr>
              <a:t> (</a:t>
            </a:r>
            <a:r>
              <a:rPr lang="de-DE" sz="4800" b="1" dirty="0">
                <a:solidFill>
                  <a:schemeClr val="accent6"/>
                </a:solidFill>
              </a:rPr>
              <a:t>ICS) </a:t>
            </a:r>
            <a:r>
              <a:rPr lang="de-DE" sz="4800" b="1" dirty="0"/>
              <a:t>[1]</a:t>
            </a:r>
            <a:r>
              <a:rPr lang="de-DE" sz="4800" b="1" dirty="0">
                <a:solidFill>
                  <a:schemeClr val="accent6"/>
                </a:solidFill>
              </a:rPr>
              <a:t> Teil 1 von 2</a:t>
            </a:r>
            <a:endParaRPr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1911925" y="12717696"/>
            <a:ext cx="1880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/>
              <a:t>[1] </a:t>
            </a:r>
            <a:r>
              <a:rPr lang="de-DE" sz="2400"/>
              <a:t>Quelle: </a:t>
            </a:r>
            <a:r>
              <a:rPr lang="de-DE" sz="2400" b="1"/>
              <a:t>I</a:t>
            </a:r>
            <a:r>
              <a:rPr lang="de-DE" sz="2400"/>
              <a:t>nternational </a:t>
            </a:r>
            <a:r>
              <a:rPr lang="de-DE" sz="2400" b="1"/>
              <a:t>O</a:t>
            </a:r>
            <a:r>
              <a:rPr lang="de-DE" sz="2400"/>
              <a:t>rganization for </a:t>
            </a:r>
            <a:r>
              <a:rPr lang="de-DE" sz="2400" b="1"/>
              <a:t>S</a:t>
            </a:r>
            <a:r>
              <a:rPr lang="de-DE" sz="2400"/>
              <a:t>tandardization, </a:t>
            </a:r>
            <a:r>
              <a:rPr lang="de-DE" sz="2400" b="1"/>
              <a:t>ISO</a:t>
            </a:r>
            <a:r>
              <a:rPr lang="de-DE" sz="2400"/>
              <a:t> Genf, Switzerland  </a:t>
            </a:r>
            <a:r>
              <a:rPr lang="de-DE" sz="2400" u="sng">
                <a:hlinkClick r:id="rId3" tooltip="http://www.iso.org/"/>
              </a:rPr>
              <a:t>www.iso.org</a:t>
            </a:r>
            <a:r>
              <a:rPr lang="de-DE" sz="2400"/>
              <a:t> © ISO (2015) ISBN 978-92-67-10652-6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10343"/>
            <a:ext cx="22003856" cy="1306952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1.3 Jeder Berufszweig benötigt Normenkompetenz!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382" y="4294744"/>
            <a:ext cx="11027222" cy="785819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4400"/>
              <a:t>53. Hebe- und Fördertechnik</a:t>
            </a:r>
            <a:br>
              <a:rPr lang="de-DE" sz="4400"/>
            </a:br>
            <a:r>
              <a:rPr lang="de-DE" sz="4400"/>
              <a:t>55. Verpackung, Transport</a:t>
            </a:r>
            <a:br>
              <a:rPr lang="de-DE" sz="4400"/>
            </a:br>
            <a:r>
              <a:rPr lang="de-DE" sz="4400"/>
              <a:t>59. Textil- und Lederindustrie</a:t>
            </a:r>
            <a:br>
              <a:rPr lang="de-DE" sz="4400"/>
            </a:br>
            <a:r>
              <a:rPr lang="de-DE" sz="4400"/>
              <a:t>61. Bekleidungsindustrie</a:t>
            </a:r>
            <a:br>
              <a:rPr lang="de-DE" sz="4400"/>
            </a:br>
            <a:r>
              <a:rPr lang="de-DE" sz="4400"/>
              <a:t>65. Landwirtschaft</a:t>
            </a:r>
            <a:br>
              <a:rPr lang="de-DE" sz="4400"/>
            </a:br>
            <a:r>
              <a:rPr lang="de-DE" sz="4400"/>
              <a:t>67. Lebensmitteltechnologie</a:t>
            </a:r>
            <a:br>
              <a:rPr lang="de-DE" sz="4400"/>
            </a:br>
            <a:r>
              <a:rPr lang="de-DE" sz="4400"/>
              <a:t>71. Chemische Verfahrenstechnik</a:t>
            </a:r>
            <a:br>
              <a:rPr lang="de-DE" sz="4400"/>
            </a:br>
            <a:r>
              <a:rPr lang="de-DE" sz="4400"/>
              <a:t>73. Bergbau und Bodenschätze</a:t>
            </a:r>
            <a:br>
              <a:rPr lang="de-DE" sz="4400"/>
            </a:br>
            <a:r>
              <a:rPr lang="de-DE" sz="4400"/>
              <a:t>75. Erdöl und zugehörige Technologien</a:t>
            </a:r>
            <a:br>
              <a:rPr lang="de-DE" sz="4400"/>
            </a:br>
            <a:r>
              <a:rPr lang="de-DE" sz="4400"/>
              <a:t>77. Metallurgie</a:t>
            </a:r>
            <a:br>
              <a:rPr lang="de-DE" sz="4400"/>
            </a:br>
            <a:r>
              <a:rPr lang="de-DE" sz="4400"/>
              <a:t>79. Holzbearbeitung</a:t>
            </a:r>
            <a:endParaRPr/>
          </a:p>
          <a:p>
            <a:pPr>
              <a:lnSpc>
                <a:spcPct val="100000"/>
              </a:lnSpc>
              <a:defRPr/>
            </a:pPr>
            <a:endParaRPr lang="de-DE" sz="4400"/>
          </a:p>
          <a:p>
            <a:pPr>
              <a:lnSpc>
                <a:spcPct val="100000"/>
              </a:lnSpc>
              <a:defRPr/>
            </a:pPr>
            <a:endParaRPr lang="de-DE" sz="4400"/>
          </a:p>
          <a:p>
            <a:pPr>
              <a:defRPr/>
            </a:pPr>
            <a:endParaRPr lang="de-DE" sz="320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13124986" y="4245267"/>
            <a:ext cx="105825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400"/>
              <a:t>81. Glas- und Keramik-Industrie</a:t>
            </a:r>
            <a:endParaRPr/>
          </a:p>
          <a:p>
            <a:pPr>
              <a:defRPr/>
            </a:pPr>
            <a:r>
              <a:rPr lang="de-DE" sz="4400"/>
              <a:t>83. Gummi- und Kunststoffindustrie</a:t>
            </a:r>
            <a:endParaRPr/>
          </a:p>
          <a:p>
            <a:pPr>
              <a:defRPr/>
            </a:pPr>
            <a:r>
              <a:rPr lang="de-DE" sz="4400"/>
              <a:t>85. Zellstoff- und Papier-Technologie</a:t>
            </a:r>
            <a:endParaRPr/>
          </a:p>
          <a:p>
            <a:pPr>
              <a:defRPr/>
            </a:pPr>
            <a:r>
              <a:rPr lang="de-DE" sz="4400"/>
              <a:t>87. Beschichtungsstoffindustrie und    </a:t>
            </a:r>
            <a:br>
              <a:rPr lang="de-DE" sz="4400"/>
            </a:br>
            <a:r>
              <a:rPr lang="de-DE" sz="4400"/>
              <a:t>      Farbenindustrie</a:t>
            </a:r>
            <a:endParaRPr/>
          </a:p>
          <a:p>
            <a:pPr>
              <a:defRPr/>
            </a:pPr>
            <a:r>
              <a:rPr lang="de-DE" sz="4400"/>
              <a:t>91. Bauwesen, Baustoffe</a:t>
            </a:r>
            <a:endParaRPr/>
          </a:p>
          <a:p>
            <a:pPr>
              <a:defRPr/>
            </a:pPr>
            <a:r>
              <a:rPr lang="de-DE" sz="4400"/>
              <a:t>93. Ingenieurbau</a:t>
            </a:r>
            <a:endParaRPr/>
          </a:p>
          <a:p>
            <a:pPr>
              <a:defRPr/>
            </a:pPr>
            <a:r>
              <a:rPr lang="de-DE" sz="4400"/>
              <a:t>95. Militärtechnik</a:t>
            </a:r>
            <a:endParaRPr/>
          </a:p>
          <a:p>
            <a:pPr>
              <a:defRPr/>
            </a:pPr>
            <a:r>
              <a:rPr lang="de-DE" sz="4400"/>
              <a:t>97. Private und kommerzielle   </a:t>
            </a:r>
            <a:br>
              <a:rPr lang="de-DE" sz="4400"/>
            </a:br>
            <a:r>
              <a:rPr lang="de-DE" sz="4400"/>
              <a:t>      Hauswirtschaft, Unterhaltung, Sport</a:t>
            </a:r>
            <a:endParaRPr lang="en-GB" sz="4400"/>
          </a:p>
        </p:txBody>
      </p:sp>
      <p:sp>
        <p:nvSpPr>
          <p:cNvPr id="8" name="Rechteck 7"/>
          <p:cNvSpPr/>
          <p:nvPr/>
        </p:nvSpPr>
        <p:spPr bwMode="auto">
          <a:xfrm>
            <a:off x="1907381" y="3138498"/>
            <a:ext cx="20121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800" b="1">
                <a:solidFill>
                  <a:schemeClr val="accent6"/>
                </a:solidFill>
              </a:rPr>
              <a:t>International Classification for Standards</a:t>
            </a:r>
            <a:r>
              <a:rPr lang="de-DE" sz="4800">
                <a:solidFill>
                  <a:schemeClr val="accent6"/>
                </a:solidFill>
              </a:rPr>
              <a:t> (</a:t>
            </a:r>
            <a:r>
              <a:rPr lang="de-DE" sz="4800" b="1">
                <a:solidFill>
                  <a:schemeClr val="accent6"/>
                </a:solidFill>
              </a:rPr>
              <a:t>ICS) </a:t>
            </a:r>
            <a:r>
              <a:rPr lang="de-DE" sz="4800" b="1"/>
              <a:t>[1]</a:t>
            </a:r>
            <a:r>
              <a:rPr lang="de-DE" sz="4800" b="1">
                <a:solidFill>
                  <a:schemeClr val="accent6"/>
                </a:solidFill>
              </a:rPr>
              <a:t> Teil 2 von 2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1911925" y="12717696"/>
            <a:ext cx="1880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/>
              <a:t>[1] </a:t>
            </a:r>
            <a:r>
              <a:rPr lang="de-DE" sz="2400"/>
              <a:t>Quelle: </a:t>
            </a:r>
            <a:r>
              <a:rPr lang="de-DE" sz="2400" b="1"/>
              <a:t>I</a:t>
            </a:r>
            <a:r>
              <a:rPr lang="de-DE" sz="2400"/>
              <a:t>nternational </a:t>
            </a:r>
            <a:r>
              <a:rPr lang="de-DE" sz="2400" b="1"/>
              <a:t>O</a:t>
            </a:r>
            <a:r>
              <a:rPr lang="de-DE" sz="2400"/>
              <a:t>rganization for </a:t>
            </a:r>
            <a:r>
              <a:rPr lang="de-DE" sz="2400" b="1"/>
              <a:t>S</a:t>
            </a:r>
            <a:r>
              <a:rPr lang="de-DE" sz="2400"/>
              <a:t>tandardization, </a:t>
            </a:r>
            <a:r>
              <a:rPr lang="de-DE" sz="2400" b="1"/>
              <a:t>ISO</a:t>
            </a:r>
            <a:r>
              <a:rPr lang="de-DE" sz="2400"/>
              <a:t> Genf, Switzerland  </a:t>
            </a:r>
            <a:r>
              <a:rPr lang="de-DE" sz="2400" u="sng">
                <a:hlinkClick r:id="rId3" tooltip="http://www.iso.org/"/>
              </a:rPr>
              <a:t>www.iso.org</a:t>
            </a:r>
            <a:r>
              <a:rPr lang="de-DE" sz="2400"/>
              <a:t> © ISO (2015) ISBN 978-92-67-10652-6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Aus welchen Videos besteht das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Normen-ABC?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 Bisherige Videos zum Normen-ABC: </a:t>
            </a: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3324939"/>
            <a:ext cx="16363991" cy="9848491"/>
          </a:xfrm>
        </p:spPr>
        <p:txBody>
          <a:bodyPr/>
          <a:lstStyle/>
          <a:p>
            <a:pPr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5000" dirty="0">
                <a:latin typeface="Source Sans Pro"/>
                <a:ea typeface="Arial"/>
                <a:cs typeface="Arial"/>
              </a:rPr>
              <a:t>Arten</a:t>
            </a: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5000" dirty="0"/>
              <a:t>von Normen</a:t>
            </a:r>
            <a:endParaRPr dirty="0"/>
          </a:p>
          <a:p>
            <a:pPr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50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5000" dirty="0"/>
              <a:t>CE-Kennzeichnung versus Chinas Export</a:t>
            </a:r>
            <a:endParaRPr dirty="0"/>
          </a:p>
          <a:p>
            <a:pPr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5000" dirty="0"/>
              <a:t>Die DIN-Norm, die </a:t>
            </a:r>
            <a:r>
              <a:rPr lang="de-DE" sz="5000" b="1" dirty="0"/>
              <a:t>alle</a:t>
            </a:r>
            <a:r>
              <a:rPr lang="de-DE" sz="5000" dirty="0"/>
              <a:t> kennen sollten </a:t>
            </a:r>
            <a:endParaRPr dirty="0"/>
          </a:p>
          <a:p>
            <a:pPr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5000" dirty="0"/>
              <a:t>Entstehung von DIN-Normen und DIN-SPEC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5000" dirty="0"/>
              <a:t>Formatnormen</a:t>
            </a:r>
          </a:p>
          <a:p>
            <a:pPr>
              <a:lnSpc>
                <a:spcPct val="100000"/>
              </a:lnSpc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G: </a:t>
            </a:r>
            <a:r>
              <a:rPr lang="de-DE" sz="5000" dirty="0"/>
              <a:t>Gesundheitsnormen</a:t>
            </a:r>
            <a:br>
              <a:rPr lang="de-DE" sz="5000" dirty="0"/>
            </a:br>
            <a:r>
              <a:rPr lang="de-DE" sz="5000" dirty="0"/>
              <a:t>… </a:t>
            </a:r>
          </a:p>
          <a:p>
            <a:pPr>
              <a:lnSpc>
                <a:spcPct val="100000"/>
              </a:lnSpc>
              <a:defRPr/>
            </a:pPr>
            <a:r>
              <a:rPr lang="de-DE" sz="5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50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 rot="21032666">
            <a:off x="12615800" y="9641372"/>
            <a:ext cx="10512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400" dirty="0">
                <a:solidFill>
                  <a:srgbClr val="00B050"/>
                </a:solidFill>
              </a:rPr>
              <a:t>Videodauer jeweils ca. 3 Minuten</a:t>
            </a:r>
          </a:p>
          <a:p>
            <a:pPr>
              <a:defRPr/>
            </a:pPr>
            <a:r>
              <a:rPr lang="de-DE" sz="4400" dirty="0">
                <a:solidFill>
                  <a:srgbClr val="00B050"/>
                </a:solidFill>
              </a:rPr>
              <a:t> 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884</Words>
  <Application>Microsoft Office PowerPoint</Application>
  <DocSecurity>0</DocSecurity>
  <PresentationFormat>Benutzerdefiniert</PresentationFormat>
  <Paragraphs>114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     Normen-ABC  als Übersicht  Video-Lecture   von Prof. Dr.-Ing. Paul R. Melcher  Hochschul- und Kreisbibliothek Bonn-Rhein-Sieg    </vt:lpstr>
      <vt:lpstr>PowerPoint-Präsentation</vt:lpstr>
      <vt:lpstr>1  Warum braucht Erfolg    Normenkompetenz?</vt:lpstr>
      <vt:lpstr>1.1 Weil Normenkompetenz für alle nützlich ist, egal            ob Sie studieren oder in welchem Beruf Sie sind!</vt:lpstr>
      <vt:lpstr>1.2 Normenwissen ist international klassifiziert </vt:lpstr>
      <vt:lpstr>1.3 Jeder Berufszweig benötigt Normenkompetenz!</vt:lpstr>
      <vt:lpstr>2  Aus welchen Videos besteht das  Normen-ABC?</vt:lpstr>
      <vt:lpstr>2 Bisherige Videos zum Normen-ABC:           </vt:lpstr>
      <vt:lpstr>Viel Freude mit dem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133</cp:revision>
  <dcterms:created xsi:type="dcterms:W3CDTF">2023-04-14T07:27:50Z</dcterms:created>
  <dcterms:modified xsi:type="dcterms:W3CDTF">2023-08-21T08:51:24Z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86B88712-0DB3-4A70-BB05-3E8127ACADF5</vt:lpwstr>
  </property>
  <property fmtid="{D5CDD505-2E9C-101B-9397-08002B2CF9AE}" pid="3" name="ArticulatePath">
    <vt:lpwstr>230601 1 Normen-ABC von Prof. Melcher</vt:lpwstr>
  </property>
</Properties>
</file>