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5" r:id="rId10"/>
    <p:sldId id="266" r:id="rId11"/>
  </p:sldIdLst>
  <p:sldSz cx="24382413" cy="13716000"/>
  <p:notesSz cx="24382413" cy="13716000"/>
  <p:defaultTextStyle>
    <a:defPPr>
      <a:defRPr lang="de-DE"/>
    </a:defPPr>
    <a:lvl1pPr marL="0" algn="l" defTabSz="1828709">
      <a:defRPr sz="36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36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36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36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36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36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36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36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36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58DCC5-34AB-4E8A-951B-937F8F59716D}" type="datetimeFigureOut">
              <a:rPr lang="de-DE"/>
              <a:t>21.08.2023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DB8878-4A5E-4AC4-9F71-8E7AB51C832D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709">
      <a:defRPr sz="24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24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24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24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24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24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24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24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24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13362" y="8440074"/>
            <a:ext cx="18286810" cy="2880360"/>
          </a:xfrm>
        </p:spPr>
        <p:txBody>
          <a:bodyPr/>
          <a:lstStyle>
            <a:lvl1pPr marL="0" indent="0" algn="l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9275552" y="2674620"/>
            <a:ext cx="449884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4154912" y="2674620"/>
            <a:ext cx="4458046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4154912" y="8160344"/>
            <a:ext cx="961948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1813362" y="9145844"/>
            <a:ext cx="9124950" cy="2779712"/>
          </a:xfrm>
        </p:spPr>
        <p:txBody>
          <a:bodyPr/>
          <a:lstStyle>
            <a:lvl1pPr>
              <a:defRPr sz="4400" b="1" cap="all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tabLst>
                <a:tab pos="895350" algn="l"/>
              </a:tabLst>
              <a:defRPr sz="4400" b="0">
                <a:solidFill>
                  <a:schemeClr val="bg1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1840883" y="12895581"/>
            <a:ext cx="1944733" cy="730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Kapitelbezeichnung • Thema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262738" cy="6794374"/>
          </a:xfr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None/>
              <a:defRPr sz="73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500"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8356580" cy="13715999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62" y="427"/>
            <a:ext cx="24381273" cy="13714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3362" y="286194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Kapiteltitel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70385" y="622860"/>
            <a:ext cx="5336771" cy="95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 bwMode="auto">
          <a:xfrm>
            <a:off x="945326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 bwMode="auto">
          <a:xfrm>
            <a:off x="1706564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1" y="8229600"/>
            <a:ext cx="6355080" cy="482346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4950440" y="2674620"/>
            <a:ext cx="882395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0309860" y="2674620"/>
            <a:ext cx="4032941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7305020" y="8160344"/>
            <a:ext cx="646937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2207067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11088734" cy="988609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61104"/>
            <a:ext cx="11088734" cy="7836789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4173200" y="2674620"/>
            <a:ext cx="960119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 bwMode="auto">
          <a:xfrm>
            <a:off x="1907381" y="647699"/>
            <a:ext cx="297570" cy="2975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8286097" cy="22631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40882" y="5280660"/>
            <a:ext cx="8286097" cy="681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Hier kann eine Subline stehen.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391503" y="674084"/>
            <a:ext cx="16221455" cy="246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907381" y="674084"/>
            <a:ext cx="298800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7300" b="1" cap="none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10000"/>
        </a:lnSpc>
        <a:spcBef>
          <a:spcPts val="2600"/>
        </a:spcBef>
        <a:buFont typeface="Arial"/>
        <a:buNone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 b="1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>
        <a:lnSpc>
          <a:spcPct val="11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>
        <a:lnSpc>
          <a:spcPct val="10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utos.de/V2X/search" TargetMode="External"/><Relationship Id="rId2" Type="http://schemas.openxmlformats.org/officeDocument/2006/relationships/hyperlink" Target="http://www.beuth.de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703698"/>
            <a:ext cx="12639238" cy="9118600"/>
          </a:xfrm>
        </p:spPr>
        <p:txBody>
          <a:bodyPr/>
          <a:lstStyle/>
          <a:p>
            <a:pPr>
              <a:defRPr/>
            </a:pP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Normen ABC</a:t>
            </a:r>
            <a:br>
              <a:rPr lang="de-DE"/>
            </a:br>
            <a:r>
              <a:rPr lang="de-DE" sz="6000"/>
              <a:t>F: Formatnormen</a:t>
            </a:r>
            <a:br>
              <a:rPr lang="de-DE" sz="6000"/>
            </a:br>
            <a:br>
              <a:rPr lang="de-DE"/>
            </a:br>
            <a:r>
              <a:rPr lang="de-DE" sz="4400" b="0"/>
              <a:t>Video-Lecture </a:t>
            </a:r>
            <a:br>
              <a:rPr lang="de-DE" sz="4400" b="0"/>
            </a:br>
            <a:r>
              <a:rPr lang="de-DE" sz="4400" b="0"/>
              <a:t>von </a:t>
            </a:r>
            <a:r>
              <a:rPr lang="de-DE" sz="4400"/>
              <a:t>Prof. Dr.-Ing. Paul R. Melcher</a:t>
            </a:r>
            <a:br>
              <a:rPr lang="de-DE" sz="4400"/>
            </a:br>
            <a:br>
              <a:rPr lang="de-DE" sz="4400"/>
            </a:br>
            <a:r>
              <a:rPr lang="de-DE" sz="4400" b="0"/>
              <a:t>Hochschul- und Kreisbibliothek</a:t>
            </a:r>
            <a:br>
              <a:rPr lang="de-DE" sz="4400" b="0"/>
            </a:br>
            <a:r>
              <a:rPr lang="de-DE" sz="4400" b="0"/>
              <a:t>Bonn-Rhein-Sieg</a:t>
            </a:r>
            <a:br>
              <a:rPr lang="de-DE" sz="4400"/>
            </a:br>
            <a:br>
              <a:rPr lang="de-DE" sz="4400"/>
            </a:br>
            <a:br>
              <a:rPr lang="de-DE" sz="4400"/>
            </a:br>
            <a:br>
              <a:rPr lang="de-DE" sz="4400"/>
            </a:br>
            <a:endParaRPr lang="de-DE" sz="4400"/>
          </a:p>
        </p:txBody>
      </p:sp>
      <p:sp>
        <p:nvSpPr>
          <p:cNvPr id="6" name="Untertitel 2"/>
          <p:cNvSpPr txBox="1"/>
          <p:nvPr/>
        </p:nvSpPr>
        <p:spPr bwMode="auto">
          <a:xfrm>
            <a:off x="1813361" y="9748701"/>
            <a:ext cx="13648311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10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4400"/>
              <a:t>Aufgenommen im One Button Recording Studio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13361" y="11247958"/>
            <a:ext cx="12680779" cy="22983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 Freude mit dem</a:t>
            </a:r>
            <a:br>
              <a:rPr lang="de-DE"/>
            </a:br>
            <a:r>
              <a:rPr lang="de-DE"/>
              <a:t>Normen-ABC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Kontakt</a:t>
            </a:r>
            <a:endParaRPr/>
          </a:p>
          <a:p>
            <a:pPr lvl="1">
              <a:defRPr/>
            </a:pPr>
            <a:r>
              <a:rPr lang="sv-SE"/>
              <a:t>Prof. Dr.-Ing. Paul R. Melcher</a:t>
            </a:r>
            <a:endParaRPr/>
          </a:p>
          <a:p>
            <a:pPr lvl="1">
              <a:defRPr/>
            </a:pPr>
            <a:endParaRPr lang="sv-SE"/>
          </a:p>
          <a:p>
            <a:pPr lvl="1">
              <a:defRPr/>
            </a:pPr>
            <a:r>
              <a:rPr lang="sv-SE"/>
              <a:t>paul.melcher@h-brs.de</a:t>
            </a: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Bildplatzhalter 3"/>
          <p:cNvPicPr>
            <a:picLocks noChangeAspect="1"/>
          </p:cNvPicPr>
          <p:nvPr/>
        </p:nvPicPr>
        <p:blipFill>
          <a:blip r:embed="rId2"/>
          <a:srcRect l="11299" r="-2906"/>
          <a:stretch/>
        </p:blipFill>
        <p:spPr bwMode="auto">
          <a:xfrm>
            <a:off x="0" y="0"/>
            <a:ext cx="22347043" cy="13715999"/>
          </a:xfrm>
          <a:prstGeom prst="rect">
            <a:avLst/>
          </a:prstGeom>
        </p:spPr>
      </p:pic>
      <p:pic>
        <p:nvPicPr>
          <p:cNvPr id="6" name="Grafik 5" descr="Die runde Fläche ist flexibel und kann nach Bedarf vergrößert und verkleinert werde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59300" y="-676"/>
            <a:ext cx="19823113" cy="1371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726698" cy="10156045"/>
          </a:xfrm>
        </p:spPr>
        <p:txBody>
          <a:bodyPr/>
          <a:lstStyle/>
          <a:p>
            <a:pPr lvl="0">
              <a:defRPr/>
            </a:pPr>
            <a:r>
              <a:rPr lang="de-DE"/>
              <a:t>1</a:t>
            </a:r>
            <a:endParaRPr/>
          </a:p>
          <a:p>
            <a:pPr lvl="1">
              <a:defRPr/>
            </a:pPr>
            <a:r>
              <a:rPr lang="de-DE" sz="4000"/>
              <a:t>Welche Formate sind genormt?</a:t>
            </a:r>
            <a:endParaRPr/>
          </a:p>
          <a:p>
            <a:pPr lvl="0">
              <a:defRPr/>
            </a:pPr>
            <a:r>
              <a:rPr lang="de-DE"/>
              <a:t>2</a:t>
            </a:r>
            <a:endParaRPr/>
          </a:p>
          <a:p>
            <a:pPr lvl="1">
              <a:defRPr/>
            </a:pPr>
            <a:r>
              <a:rPr lang="de-DE" sz="4000"/>
              <a:t>Praxisbeispiel Papierformate </a:t>
            </a:r>
            <a:endParaRPr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</a:rPr>
              <a:t>1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Welche Formate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sind genormt?</a:t>
            </a:r>
            <a:br>
              <a:rPr lang="de-DE"/>
            </a:br>
            <a:endParaRPr lang="de-DE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1743599"/>
            <a:ext cx="21501257" cy="1656080"/>
          </a:xfrm>
        </p:spPr>
        <p:txBody>
          <a:bodyPr/>
          <a:lstStyle/>
          <a:p>
            <a:pPr>
              <a:defRPr/>
            </a:pPr>
            <a:r>
              <a:rPr lang="de-DE" b="0"/>
              <a:t>1 Viele Formate sind genormt, beispielsweise:</a:t>
            </a: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endParaRPr lang="de-DE" b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3" y="3268985"/>
            <a:ext cx="11361854" cy="9249981"/>
          </a:xfrm>
        </p:spPr>
        <p:txBody>
          <a:bodyPr/>
          <a:lstStyle/>
          <a:p>
            <a:pPr>
              <a:defRPr/>
            </a:pPr>
            <a:r>
              <a:rPr lang="de-DE" sz="4400"/>
              <a:t>A: Audioformate: MP3, AAC, WAV  </a:t>
            </a:r>
            <a:br>
              <a:rPr lang="de-DE" sz="4400"/>
            </a:br>
            <a:r>
              <a:rPr lang="de-DE" sz="3200"/>
              <a:t>(MPEG-1 Audio Layer III), </a:t>
            </a:r>
            <a:br>
              <a:rPr lang="de-DE" sz="3200"/>
            </a:br>
            <a:r>
              <a:rPr lang="de-DE" sz="3200"/>
              <a:t>AAC (Advanced Audio Coding)  </a:t>
            </a:r>
            <a:br>
              <a:rPr lang="de-DE" sz="3200"/>
            </a:br>
            <a:r>
              <a:rPr lang="de-DE" sz="3200"/>
              <a:t>WAV (Waveform Audio File Format)</a:t>
            </a:r>
            <a:endParaRPr/>
          </a:p>
          <a:p>
            <a:pPr>
              <a:defRPr/>
            </a:pPr>
            <a:r>
              <a:rPr lang="de-DE" sz="4400"/>
              <a:t>B: Bildformate: JPEG, PNG, GIF, TIFF</a:t>
            </a:r>
            <a:br>
              <a:rPr lang="de-DE" sz="4400"/>
            </a:br>
            <a:r>
              <a:rPr lang="de-DE" sz="3200"/>
              <a:t>JPEG (Joint Photographic Experts Group) </a:t>
            </a:r>
            <a:br>
              <a:rPr lang="de-DE" sz="3200"/>
            </a:br>
            <a:r>
              <a:rPr lang="de-DE" sz="3200"/>
              <a:t>PNG (Portable Network Graphics), </a:t>
            </a:r>
            <a:br>
              <a:rPr lang="de-DE" sz="3200"/>
            </a:br>
            <a:r>
              <a:rPr lang="de-DE" sz="3200"/>
              <a:t>GIF (Graphics Interchange Format)  </a:t>
            </a:r>
            <a:br>
              <a:rPr lang="de-DE" sz="3200"/>
            </a:br>
            <a:r>
              <a:rPr lang="de-DE" sz="3200"/>
              <a:t>TIFF (Tagged Image File Format)</a:t>
            </a:r>
            <a:endParaRPr/>
          </a:p>
          <a:p>
            <a:pPr>
              <a:defRPr/>
            </a:pPr>
            <a:r>
              <a:rPr lang="de-DE" sz="4400"/>
              <a:t>C: Codierungsstandards: GSM, CDMA, LTE</a:t>
            </a:r>
            <a:br>
              <a:rPr lang="de-DE" sz="4400"/>
            </a:br>
            <a:r>
              <a:rPr lang="de-DE" sz="3200"/>
              <a:t>GSM (Global System for Mobile Communications), </a:t>
            </a:r>
            <a:br>
              <a:rPr lang="de-DE" sz="3200"/>
            </a:br>
            <a:r>
              <a:rPr lang="de-DE" sz="3200"/>
              <a:t>CDMA (Code Division Multiple Access)  </a:t>
            </a:r>
            <a:br>
              <a:rPr lang="de-DE" sz="3200"/>
            </a:br>
            <a:r>
              <a:rPr lang="de-DE" sz="3200"/>
              <a:t>LTE (Long-Term Evolution) für Mobilfunknetze</a:t>
            </a:r>
            <a:endParaRPr/>
          </a:p>
          <a:p>
            <a:pPr>
              <a:defRPr/>
            </a:pPr>
            <a:r>
              <a:rPr lang="de-DE" sz="3200"/>
              <a:t>…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 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202737" y="4995726"/>
            <a:ext cx="10925595" cy="539518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3053902" y="3399679"/>
            <a:ext cx="10786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400"/>
              <a:t>M: Medienaufnahme und  </a:t>
            </a:r>
            <a:endParaRPr/>
          </a:p>
          <a:p>
            <a:pPr>
              <a:defRPr/>
            </a:pPr>
            <a:r>
              <a:rPr lang="de-DE" sz="4400"/>
              <a:t>     Wiedergabeformate</a:t>
            </a:r>
            <a:br>
              <a:rPr lang="de-DE"/>
            </a:br>
            <a:endParaRPr lang="de-DE"/>
          </a:p>
        </p:txBody>
      </p:sp>
      <p:sp>
        <p:nvSpPr>
          <p:cNvPr id="8" name="Textfeld 7"/>
          <p:cNvSpPr txBox="1"/>
          <p:nvPr/>
        </p:nvSpPr>
        <p:spPr bwMode="auto">
          <a:xfrm>
            <a:off x="13202737" y="10806545"/>
            <a:ext cx="718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Usw.  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</a:rPr>
              <a:t>2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Praxisbeispiel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Papierformate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2292238"/>
            <a:ext cx="22149649" cy="2412769"/>
          </a:xfrm>
        </p:spPr>
        <p:txBody>
          <a:bodyPr/>
          <a:lstStyle/>
          <a:p>
            <a:pPr>
              <a:defRPr/>
            </a:pPr>
            <a:r>
              <a:rPr lang="de-DE" b="0"/>
              <a:t>2.1 Praxisbeispiel: DIN EN ISO 216 : 2007</a:t>
            </a:r>
            <a:br>
              <a:rPr lang="de-DE" b="0"/>
            </a:br>
            <a:r>
              <a:rPr lang="de-DE" b="0"/>
              <a:t>„</a:t>
            </a:r>
            <a:r>
              <a:rPr lang="de-DE" sz="4800" b="0"/>
              <a:t>Schreibpapier und bestimmte Gruppen von Drucksachen-Endformate“</a:t>
            </a:r>
            <a:br>
              <a:rPr lang="de-DE" sz="4800" b="0"/>
            </a:br>
            <a:br>
              <a:rPr lang="de-DE" sz="4800">
                <a:solidFill>
                  <a:schemeClr val="tx1"/>
                </a:solidFill>
              </a:rPr>
            </a:br>
            <a:endParaRPr lang="de-DE" sz="4800" b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6</a:t>
            </a:fld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01931" y="4455416"/>
            <a:ext cx="10187836" cy="754816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33036" y="4842787"/>
            <a:ext cx="3468810" cy="396010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83874" y="4705006"/>
            <a:ext cx="2943783" cy="409788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07381" y="4940004"/>
            <a:ext cx="3086020" cy="399840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 bwMode="auto">
          <a:xfrm>
            <a:off x="1985732" y="9121292"/>
            <a:ext cx="3214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Halbierung und Doppelung</a:t>
            </a:r>
            <a:endParaRPr/>
          </a:p>
        </p:txBody>
      </p:sp>
      <p:sp>
        <p:nvSpPr>
          <p:cNvPr id="20" name="Textfeld 19"/>
          <p:cNvSpPr txBox="1"/>
          <p:nvPr/>
        </p:nvSpPr>
        <p:spPr bwMode="auto">
          <a:xfrm>
            <a:off x="5601449" y="9121291"/>
            <a:ext cx="327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Ähnlichkeit</a:t>
            </a:r>
            <a:endParaRPr/>
          </a:p>
        </p:txBody>
      </p:sp>
      <p:sp>
        <p:nvSpPr>
          <p:cNvPr id="21" name="Textfeld 20"/>
          <p:cNvSpPr txBox="1"/>
          <p:nvPr/>
        </p:nvSpPr>
        <p:spPr bwMode="auto">
          <a:xfrm>
            <a:off x="9184908" y="9121292"/>
            <a:ext cx="327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Proportionalität</a:t>
            </a:r>
            <a:endParaRPr/>
          </a:p>
        </p:txBody>
      </p:sp>
      <p:sp>
        <p:nvSpPr>
          <p:cNvPr id="22" name="Textfeld 21"/>
          <p:cNvSpPr txBox="1"/>
          <p:nvPr/>
        </p:nvSpPr>
        <p:spPr bwMode="auto">
          <a:xfrm>
            <a:off x="13610493" y="12272354"/>
            <a:ext cx="997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6"/>
                </a:solidFill>
                <a:latin typeface="Source Sans Pro"/>
                <a:ea typeface="Arial"/>
                <a:cs typeface="Arial"/>
              </a:rPr>
              <a:t>Vorteil: Weltweit einheitliche Papierformate!</a:t>
            </a:r>
            <a:endParaRPr dirty="0"/>
          </a:p>
        </p:txBody>
      </p:sp>
      <p:sp>
        <p:nvSpPr>
          <p:cNvPr id="23" name="Textfeld 22"/>
          <p:cNvSpPr txBox="1"/>
          <p:nvPr/>
        </p:nvSpPr>
        <p:spPr bwMode="auto">
          <a:xfrm>
            <a:off x="13988815" y="8231523"/>
            <a:ext cx="8704930" cy="46166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6"/>
                </a:solidFill>
              </a:rPr>
              <a:t>Format DIN </a:t>
            </a:r>
            <a:endParaRPr/>
          </a:p>
        </p:txBody>
      </p:sp>
      <p:sp>
        <p:nvSpPr>
          <p:cNvPr id="14" name="Textfeld 13"/>
          <p:cNvSpPr txBox="1"/>
          <p:nvPr/>
        </p:nvSpPr>
        <p:spPr bwMode="auto">
          <a:xfrm>
            <a:off x="1907381" y="13148329"/>
            <a:ext cx="11954119" cy="41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/>
              <a:t>Diese Screenshots sind von der Lizenz ausgenommen. © Quelle: DIN EN ISO 216:2007, S. 4-6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 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7</a:t>
            </a:fld>
            <a:endParaRPr lang="de-DE"/>
          </a:p>
        </p:txBody>
      </p:sp>
      <p:sp>
        <p:nvSpPr>
          <p:cNvPr id="11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743599"/>
            <a:ext cx="21895418" cy="1656080"/>
          </a:xfrm>
        </p:spPr>
        <p:txBody>
          <a:bodyPr/>
          <a:lstStyle/>
          <a:p>
            <a:pPr>
              <a:defRPr/>
            </a:pPr>
            <a:r>
              <a:rPr lang="de-DE" b="0" dirty="0"/>
              <a:t>2.2 Briefumschläge (B) und Couvert (C) Formate</a:t>
            </a: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endParaRPr lang="de-DE" b="0" dirty="0"/>
          </a:p>
        </p:txBody>
      </p:sp>
      <p:sp>
        <p:nvSpPr>
          <p:cNvPr id="43" name="Textfeld 42"/>
          <p:cNvSpPr txBox="1"/>
          <p:nvPr/>
        </p:nvSpPr>
        <p:spPr bwMode="auto">
          <a:xfrm>
            <a:off x="1874914" y="3614412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dirty="0"/>
              <a:t>DIN A4 zweifach gefaltet</a:t>
            </a:r>
            <a:endParaRPr dirty="0"/>
          </a:p>
        </p:txBody>
      </p:sp>
      <p:sp>
        <p:nvSpPr>
          <p:cNvPr id="44" name="Textfeld 43"/>
          <p:cNvSpPr txBox="1"/>
          <p:nvPr/>
        </p:nvSpPr>
        <p:spPr bwMode="auto">
          <a:xfrm>
            <a:off x="6029848" y="3614412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/>
              <a:t>DIN A4 zweifach gefaltet</a:t>
            </a:r>
            <a:endParaRPr/>
          </a:p>
        </p:txBody>
      </p:sp>
      <p:sp>
        <p:nvSpPr>
          <p:cNvPr id="45" name="Textfeld 44"/>
          <p:cNvSpPr txBox="1"/>
          <p:nvPr/>
        </p:nvSpPr>
        <p:spPr bwMode="auto">
          <a:xfrm>
            <a:off x="10666688" y="3617442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/>
              <a:t>DIN A4 zweifach gefaltet</a:t>
            </a:r>
            <a:endParaRPr/>
          </a:p>
        </p:txBody>
      </p:sp>
      <p:sp>
        <p:nvSpPr>
          <p:cNvPr id="46" name="Textfeld 45"/>
          <p:cNvSpPr txBox="1"/>
          <p:nvPr/>
        </p:nvSpPr>
        <p:spPr bwMode="auto">
          <a:xfrm>
            <a:off x="15341562" y="3636988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/>
              <a:t>DIN A4 zweifach gefaltet</a:t>
            </a:r>
            <a:endParaRPr/>
          </a:p>
        </p:txBody>
      </p:sp>
      <p:sp>
        <p:nvSpPr>
          <p:cNvPr id="47" name="Textfeld 46"/>
          <p:cNvSpPr txBox="1"/>
          <p:nvPr/>
        </p:nvSpPr>
        <p:spPr bwMode="auto">
          <a:xfrm>
            <a:off x="19962505" y="3636988"/>
            <a:ext cx="261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/>
              <a:t>DIN A4 einfach gefaltet</a:t>
            </a:r>
            <a:endParaRPr/>
          </a:p>
        </p:txBody>
      </p:sp>
      <p:grpSp>
        <p:nvGrpSpPr>
          <p:cNvPr id="82" name="Gruppieren 81"/>
          <p:cNvGrpSpPr/>
          <p:nvPr/>
        </p:nvGrpSpPr>
        <p:grpSpPr bwMode="auto">
          <a:xfrm>
            <a:off x="11106042" y="4251832"/>
            <a:ext cx="3249081" cy="2700000"/>
            <a:chOff x="12061335" y="4335627"/>
            <a:chExt cx="3249081" cy="2700000"/>
          </a:xfrm>
        </p:grpSpPr>
        <p:grpSp>
          <p:nvGrpSpPr>
            <p:cNvPr id="31" name="Gruppieren 30"/>
            <p:cNvGrpSpPr/>
            <p:nvPr/>
          </p:nvGrpSpPr>
          <p:grpSpPr bwMode="auto">
            <a:xfrm>
              <a:off x="12061335" y="4335627"/>
              <a:ext cx="1890000" cy="2700000"/>
              <a:chOff x="6501152" y="4516690"/>
              <a:chExt cx="1890000" cy="2700000"/>
            </a:xfrm>
          </p:grpSpPr>
          <p:sp>
            <p:nvSpPr>
              <p:cNvPr id="32" name="Rechteck 31"/>
              <p:cNvSpPr/>
              <p:nvPr/>
            </p:nvSpPr>
            <p:spPr bwMode="auto">
              <a:xfrm>
                <a:off x="6501152" y="4516690"/>
                <a:ext cx="1890000" cy="270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8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Gerader Verbinder 32"/>
              <p:cNvCxnSpPr>
                <a:cxnSpLocks/>
              </p:cNvCxnSpPr>
              <p:nvPr/>
            </p:nvCxnSpPr>
            <p:spPr bwMode="auto">
              <a:xfrm>
                <a:off x="6501152" y="5428848"/>
                <a:ext cx="1890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>
                <a:cxnSpLocks/>
              </p:cNvCxnSpPr>
              <p:nvPr/>
            </p:nvCxnSpPr>
            <p:spPr bwMode="auto">
              <a:xfrm>
                <a:off x="6501152" y="6343863"/>
                <a:ext cx="1890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hteck 56"/>
            <p:cNvSpPr/>
            <p:nvPr/>
          </p:nvSpPr>
          <p:spPr bwMode="auto">
            <a:xfrm>
              <a:off x="13251216" y="5864803"/>
              <a:ext cx="2059200" cy="1026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8000">
                <a:solidFill>
                  <a:schemeClr val="tx1"/>
                </a:solidFill>
              </a:endParaRPr>
            </a:p>
          </p:txBody>
        </p:sp>
        <p:sp>
          <p:nvSpPr>
            <p:cNvPr id="60" name="Textfeld 59"/>
            <p:cNvSpPr txBox="1"/>
            <p:nvPr/>
          </p:nvSpPr>
          <p:spPr bwMode="auto">
            <a:xfrm>
              <a:off x="13779730" y="6458071"/>
              <a:ext cx="12731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000"/>
                <a:t>DIN lang +</a:t>
              </a:r>
              <a:endParaRPr/>
            </a:p>
          </p:txBody>
        </p:sp>
        <p:sp>
          <p:nvSpPr>
            <p:cNvPr id="70" name="Gleichschenkliges Dreieck 69"/>
            <p:cNvSpPr/>
            <p:nvPr/>
          </p:nvSpPr>
          <p:spPr bwMode="auto">
            <a:xfrm rot="10800000">
              <a:off x="13282106" y="5865697"/>
              <a:ext cx="2028309" cy="552433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81" name="Gruppieren 80"/>
          <p:cNvGrpSpPr/>
          <p:nvPr/>
        </p:nvGrpSpPr>
        <p:grpSpPr bwMode="auto">
          <a:xfrm>
            <a:off x="6469202" y="4251832"/>
            <a:ext cx="3211046" cy="2700000"/>
            <a:chOff x="7157595" y="4243994"/>
            <a:chExt cx="3211046" cy="2700000"/>
          </a:xfrm>
        </p:grpSpPr>
        <p:grpSp>
          <p:nvGrpSpPr>
            <p:cNvPr id="30" name="Gruppieren 29"/>
            <p:cNvGrpSpPr/>
            <p:nvPr/>
          </p:nvGrpSpPr>
          <p:grpSpPr bwMode="auto">
            <a:xfrm>
              <a:off x="7157595" y="4243994"/>
              <a:ext cx="1890000" cy="2700000"/>
              <a:chOff x="6501152" y="4516690"/>
              <a:chExt cx="1890000" cy="2700000"/>
            </a:xfrm>
          </p:grpSpPr>
          <p:sp>
            <p:nvSpPr>
              <p:cNvPr id="27" name="Rechteck 26"/>
              <p:cNvSpPr/>
              <p:nvPr/>
            </p:nvSpPr>
            <p:spPr bwMode="auto">
              <a:xfrm>
                <a:off x="6501152" y="4516690"/>
                <a:ext cx="1890000" cy="270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8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Gerader Verbinder 27"/>
              <p:cNvCxnSpPr>
                <a:cxnSpLocks/>
              </p:cNvCxnSpPr>
              <p:nvPr/>
            </p:nvCxnSpPr>
            <p:spPr bwMode="auto">
              <a:xfrm>
                <a:off x="6501152" y="5428848"/>
                <a:ext cx="1890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>
                <a:cxnSpLocks/>
              </p:cNvCxnSpPr>
              <p:nvPr/>
            </p:nvCxnSpPr>
            <p:spPr bwMode="auto">
              <a:xfrm>
                <a:off x="6501152" y="6343863"/>
                <a:ext cx="1890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hteck 48"/>
            <p:cNvSpPr/>
            <p:nvPr/>
          </p:nvSpPr>
          <p:spPr bwMode="auto">
            <a:xfrm>
              <a:off x="8387013" y="5772931"/>
              <a:ext cx="1980000" cy="99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8000">
                <a:solidFill>
                  <a:schemeClr val="tx1"/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 bwMode="auto">
            <a:xfrm>
              <a:off x="8915527" y="6385249"/>
              <a:ext cx="1093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000"/>
                <a:t>DIN lang</a:t>
              </a:r>
              <a:endParaRPr/>
            </a:p>
          </p:txBody>
        </p:sp>
        <p:sp>
          <p:nvSpPr>
            <p:cNvPr id="71" name="Gleichschenkliges Dreieck 70"/>
            <p:cNvSpPr/>
            <p:nvPr/>
          </p:nvSpPr>
          <p:spPr bwMode="auto">
            <a:xfrm rot="10800000">
              <a:off x="8388643" y="5786055"/>
              <a:ext cx="1979998" cy="552433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80" name="Gruppieren 79"/>
          <p:cNvGrpSpPr/>
          <p:nvPr/>
        </p:nvGrpSpPr>
        <p:grpSpPr bwMode="auto">
          <a:xfrm>
            <a:off x="2314268" y="4251832"/>
            <a:ext cx="2729141" cy="2700000"/>
            <a:chOff x="2298822" y="4358055"/>
            <a:chExt cx="2729141" cy="2700000"/>
          </a:xfrm>
        </p:grpSpPr>
        <p:sp>
          <p:nvSpPr>
            <p:cNvPr id="7" name="Rechteck 6"/>
            <p:cNvSpPr/>
            <p:nvPr/>
          </p:nvSpPr>
          <p:spPr bwMode="auto">
            <a:xfrm>
              <a:off x="2298822" y="4358055"/>
              <a:ext cx="1890000" cy="27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800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3583920" y="5886992"/>
              <a:ext cx="1440000" cy="1026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8000">
                <a:solidFill>
                  <a:schemeClr val="tx1"/>
                </a:solidFill>
              </a:endParaRPr>
            </a:p>
          </p:txBody>
        </p:sp>
        <p:cxnSp>
          <p:nvCxnSpPr>
            <p:cNvPr id="3" name="Gerader Verbinder 2"/>
            <p:cNvCxnSpPr>
              <a:cxnSpLocks/>
              <a:endCxn id="7" idx="2"/>
            </p:cNvCxnSpPr>
            <p:nvPr/>
          </p:nvCxnSpPr>
          <p:spPr bwMode="auto">
            <a:xfrm>
              <a:off x="3243822" y="4391928"/>
              <a:ext cx="0" cy="2666127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>
              <a:cxnSpLocks/>
            </p:cNvCxnSpPr>
            <p:nvPr/>
          </p:nvCxnSpPr>
          <p:spPr bwMode="auto">
            <a:xfrm>
              <a:off x="2298822" y="5741928"/>
              <a:ext cx="1890000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/>
            <p:cNvSpPr txBox="1"/>
            <p:nvPr/>
          </p:nvSpPr>
          <p:spPr bwMode="auto">
            <a:xfrm>
              <a:off x="3851127" y="6499310"/>
              <a:ext cx="90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000"/>
                <a:t>DIN C6</a:t>
              </a:r>
              <a:endParaRPr/>
            </a:p>
          </p:txBody>
        </p:sp>
        <p:sp>
          <p:nvSpPr>
            <p:cNvPr id="72" name="Gleichschenkliges Dreieck 71"/>
            <p:cNvSpPr/>
            <p:nvPr/>
          </p:nvSpPr>
          <p:spPr bwMode="auto">
            <a:xfrm rot="10800000">
              <a:off x="3587964" y="5886582"/>
              <a:ext cx="1439998" cy="552433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83" name="Gruppieren 82"/>
          <p:cNvGrpSpPr/>
          <p:nvPr/>
        </p:nvGrpSpPr>
        <p:grpSpPr bwMode="auto">
          <a:xfrm>
            <a:off x="15780916" y="4251832"/>
            <a:ext cx="3119006" cy="2700000"/>
            <a:chOff x="16228794" y="4300444"/>
            <a:chExt cx="3119006" cy="2700000"/>
          </a:xfrm>
        </p:grpSpPr>
        <p:grpSp>
          <p:nvGrpSpPr>
            <p:cNvPr id="35" name="Gruppieren 34"/>
            <p:cNvGrpSpPr/>
            <p:nvPr/>
          </p:nvGrpSpPr>
          <p:grpSpPr bwMode="auto">
            <a:xfrm>
              <a:off x="16228794" y="4300444"/>
              <a:ext cx="1890000" cy="2700000"/>
              <a:chOff x="6501152" y="4516690"/>
              <a:chExt cx="1890000" cy="2700000"/>
            </a:xfrm>
          </p:grpSpPr>
          <p:sp>
            <p:nvSpPr>
              <p:cNvPr id="36" name="Rechteck 35"/>
              <p:cNvSpPr/>
              <p:nvPr/>
            </p:nvSpPr>
            <p:spPr bwMode="auto">
              <a:xfrm>
                <a:off x="6501152" y="4516690"/>
                <a:ext cx="1890000" cy="270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8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" name="Gerader Verbinder 36"/>
              <p:cNvCxnSpPr>
                <a:cxnSpLocks/>
              </p:cNvCxnSpPr>
              <p:nvPr/>
            </p:nvCxnSpPr>
            <p:spPr bwMode="auto">
              <a:xfrm>
                <a:off x="6501152" y="5428848"/>
                <a:ext cx="1890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>
                <a:cxnSpLocks/>
              </p:cNvCxnSpPr>
              <p:nvPr/>
            </p:nvCxnSpPr>
            <p:spPr bwMode="auto">
              <a:xfrm>
                <a:off x="6501152" y="6343863"/>
                <a:ext cx="1890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chteck 73"/>
            <p:cNvSpPr/>
            <p:nvPr/>
          </p:nvSpPr>
          <p:spPr bwMode="auto">
            <a:xfrm>
              <a:off x="17234600" y="5673515"/>
              <a:ext cx="2113200" cy="1123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8000">
                <a:solidFill>
                  <a:schemeClr val="tx1"/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 bwMode="auto">
            <a:xfrm>
              <a:off x="17447548" y="6264989"/>
              <a:ext cx="1757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000"/>
                <a:t>Kompakt-Brief</a:t>
              </a:r>
              <a:endParaRPr/>
            </a:p>
          </p:txBody>
        </p:sp>
        <p:sp>
          <p:nvSpPr>
            <p:cNvPr id="76" name="Gleichschenkliges Dreieck 75"/>
            <p:cNvSpPr/>
            <p:nvPr/>
          </p:nvSpPr>
          <p:spPr bwMode="auto">
            <a:xfrm rot="10800000">
              <a:off x="17234598" y="5675872"/>
              <a:ext cx="2113199" cy="552433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84" name="Gruppieren 83"/>
          <p:cNvGrpSpPr/>
          <p:nvPr/>
        </p:nvGrpSpPr>
        <p:grpSpPr bwMode="auto">
          <a:xfrm>
            <a:off x="20325716" y="4251832"/>
            <a:ext cx="3326663" cy="2700000"/>
            <a:chOff x="20316920" y="4335627"/>
            <a:chExt cx="3326663" cy="2700000"/>
          </a:xfrm>
        </p:grpSpPr>
        <p:grpSp>
          <p:nvGrpSpPr>
            <p:cNvPr id="39" name="Gruppieren 38"/>
            <p:cNvGrpSpPr/>
            <p:nvPr/>
          </p:nvGrpSpPr>
          <p:grpSpPr bwMode="auto">
            <a:xfrm>
              <a:off x="20316920" y="4335627"/>
              <a:ext cx="1890000" cy="2700000"/>
              <a:chOff x="6501152" y="4516690"/>
              <a:chExt cx="1890000" cy="2700000"/>
            </a:xfrm>
          </p:grpSpPr>
          <p:sp>
            <p:nvSpPr>
              <p:cNvPr id="40" name="Rechteck 39"/>
              <p:cNvSpPr/>
              <p:nvPr/>
            </p:nvSpPr>
            <p:spPr bwMode="auto">
              <a:xfrm>
                <a:off x="6501152" y="4516690"/>
                <a:ext cx="1890000" cy="270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8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Gerader Verbinder 41"/>
              <p:cNvCxnSpPr>
                <a:cxnSpLocks/>
              </p:cNvCxnSpPr>
              <p:nvPr/>
            </p:nvCxnSpPr>
            <p:spPr bwMode="auto">
              <a:xfrm>
                <a:off x="6501152" y="5866690"/>
                <a:ext cx="1890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hteck 76"/>
            <p:cNvSpPr/>
            <p:nvPr/>
          </p:nvSpPr>
          <p:spPr bwMode="auto">
            <a:xfrm>
              <a:off x="21584384" y="5473460"/>
              <a:ext cx="2059200" cy="144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8000">
                <a:solidFill>
                  <a:schemeClr val="tx1"/>
                </a:solidFill>
              </a:endParaRPr>
            </a:p>
          </p:txBody>
        </p:sp>
        <p:sp>
          <p:nvSpPr>
            <p:cNvPr id="78" name="Textfeld 77"/>
            <p:cNvSpPr txBox="1"/>
            <p:nvPr/>
          </p:nvSpPr>
          <p:spPr bwMode="auto">
            <a:xfrm>
              <a:off x="22163379" y="6212482"/>
              <a:ext cx="90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000"/>
                <a:t>DIN C5</a:t>
              </a:r>
              <a:endParaRPr/>
            </a:p>
          </p:txBody>
        </p:sp>
        <p:sp>
          <p:nvSpPr>
            <p:cNvPr id="79" name="Trapezoid 78"/>
            <p:cNvSpPr/>
            <p:nvPr/>
          </p:nvSpPr>
          <p:spPr bwMode="auto">
            <a:xfrm rot="10800000">
              <a:off x="21584642" y="5473461"/>
              <a:ext cx="2030895" cy="413062"/>
            </a:xfrm>
            <a:prstGeom prst="trapezoid">
              <a:avLst>
                <a:gd name="adj" fmla="val 5948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85" name="Textfeld 84"/>
          <p:cNvSpPr txBox="1"/>
          <p:nvPr/>
        </p:nvSpPr>
        <p:spPr bwMode="auto">
          <a:xfrm>
            <a:off x="3910287" y="6909231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162 mm</a:t>
            </a:r>
            <a:endParaRPr/>
          </a:p>
        </p:txBody>
      </p:sp>
      <p:sp>
        <p:nvSpPr>
          <p:cNvPr id="86" name="Textfeld 85"/>
          <p:cNvSpPr txBox="1"/>
          <p:nvPr/>
        </p:nvSpPr>
        <p:spPr bwMode="auto">
          <a:xfrm>
            <a:off x="8227134" y="6909231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220 mm</a:t>
            </a:r>
            <a:endParaRPr/>
          </a:p>
        </p:txBody>
      </p:sp>
      <p:sp>
        <p:nvSpPr>
          <p:cNvPr id="87" name="Textfeld 86"/>
          <p:cNvSpPr txBox="1"/>
          <p:nvPr/>
        </p:nvSpPr>
        <p:spPr bwMode="auto">
          <a:xfrm>
            <a:off x="12919389" y="6909231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229 mm</a:t>
            </a:r>
            <a:endParaRPr/>
          </a:p>
        </p:txBody>
      </p:sp>
      <p:sp>
        <p:nvSpPr>
          <p:cNvPr id="88" name="Textfeld 87"/>
          <p:cNvSpPr txBox="1"/>
          <p:nvPr/>
        </p:nvSpPr>
        <p:spPr bwMode="auto">
          <a:xfrm>
            <a:off x="17611644" y="6951832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235 mm</a:t>
            </a:r>
            <a:endParaRPr/>
          </a:p>
        </p:txBody>
      </p:sp>
      <p:sp>
        <p:nvSpPr>
          <p:cNvPr id="90" name="Textfeld 89"/>
          <p:cNvSpPr txBox="1"/>
          <p:nvPr/>
        </p:nvSpPr>
        <p:spPr bwMode="auto">
          <a:xfrm>
            <a:off x="21495003" y="6886336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229 mm</a:t>
            </a:r>
            <a:endParaRPr/>
          </a:p>
        </p:txBody>
      </p:sp>
      <p:sp>
        <p:nvSpPr>
          <p:cNvPr id="91" name="Textfeld 90"/>
          <p:cNvSpPr txBox="1"/>
          <p:nvPr/>
        </p:nvSpPr>
        <p:spPr bwMode="auto">
          <a:xfrm rot="16199999">
            <a:off x="4306951" y="5704254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114 mm</a:t>
            </a:r>
            <a:endParaRPr/>
          </a:p>
        </p:txBody>
      </p:sp>
      <p:sp>
        <p:nvSpPr>
          <p:cNvPr id="92" name="Textfeld 91"/>
          <p:cNvSpPr txBox="1"/>
          <p:nvPr/>
        </p:nvSpPr>
        <p:spPr bwMode="auto">
          <a:xfrm rot="16199999">
            <a:off x="8955875" y="5704255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110 mm</a:t>
            </a:r>
            <a:endParaRPr/>
          </a:p>
        </p:txBody>
      </p:sp>
      <p:sp>
        <p:nvSpPr>
          <p:cNvPr id="93" name="Textfeld 92"/>
          <p:cNvSpPr txBox="1"/>
          <p:nvPr/>
        </p:nvSpPr>
        <p:spPr bwMode="auto">
          <a:xfrm rot="16199999">
            <a:off x="13648105" y="5653023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114 mm</a:t>
            </a:r>
            <a:endParaRPr/>
          </a:p>
        </p:txBody>
      </p:sp>
      <p:sp>
        <p:nvSpPr>
          <p:cNvPr id="94" name="Textfeld 93"/>
          <p:cNvSpPr txBox="1"/>
          <p:nvPr/>
        </p:nvSpPr>
        <p:spPr bwMode="auto">
          <a:xfrm rot="16199999">
            <a:off x="18179108" y="5558493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125 mm</a:t>
            </a:r>
            <a:endParaRPr/>
          </a:p>
        </p:txBody>
      </p:sp>
      <p:sp>
        <p:nvSpPr>
          <p:cNvPr id="95" name="Textfeld 94"/>
          <p:cNvSpPr txBox="1"/>
          <p:nvPr/>
        </p:nvSpPr>
        <p:spPr bwMode="auto">
          <a:xfrm rot="16199999">
            <a:off x="22870698" y="5550620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162 mm</a:t>
            </a:r>
            <a:endParaRPr/>
          </a:p>
        </p:txBody>
      </p:sp>
      <p:sp>
        <p:nvSpPr>
          <p:cNvPr id="103" name="Textfeld 102"/>
          <p:cNvSpPr txBox="1"/>
          <p:nvPr/>
        </p:nvSpPr>
        <p:spPr bwMode="auto">
          <a:xfrm>
            <a:off x="2255796" y="8301832"/>
            <a:ext cx="261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/>
              <a:t>DIN A4 einfach gefaltet</a:t>
            </a:r>
            <a:endParaRPr/>
          </a:p>
        </p:txBody>
      </p:sp>
      <p:sp>
        <p:nvSpPr>
          <p:cNvPr id="104" name="Textfeld 103"/>
          <p:cNvSpPr txBox="1"/>
          <p:nvPr/>
        </p:nvSpPr>
        <p:spPr bwMode="auto">
          <a:xfrm>
            <a:off x="6334587" y="8303391"/>
            <a:ext cx="261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/>
              <a:t>DIN A4 einfach gefaltet</a:t>
            </a:r>
            <a:endParaRPr/>
          </a:p>
        </p:txBody>
      </p:sp>
      <p:sp>
        <p:nvSpPr>
          <p:cNvPr id="105" name="Textfeld 104"/>
          <p:cNvSpPr txBox="1"/>
          <p:nvPr/>
        </p:nvSpPr>
        <p:spPr bwMode="auto">
          <a:xfrm>
            <a:off x="10971427" y="8305061"/>
            <a:ext cx="237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/>
              <a:t>DIN A4 nicht gefaltet</a:t>
            </a:r>
            <a:endParaRPr/>
          </a:p>
        </p:txBody>
      </p:sp>
      <p:grpSp>
        <p:nvGrpSpPr>
          <p:cNvPr id="131" name="Gruppieren 130"/>
          <p:cNvGrpSpPr/>
          <p:nvPr/>
        </p:nvGrpSpPr>
        <p:grpSpPr bwMode="auto">
          <a:xfrm>
            <a:off x="2542865" y="8966322"/>
            <a:ext cx="2619000" cy="3157357"/>
            <a:chOff x="1505372" y="8966322"/>
            <a:chExt cx="2619000" cy="3157357"/>
          </a:xfrm>
        </p:grpSpPr>
        <p:grpSp>
          <p:nvGrpSpPr>
            <p:cNvPr id="101" name="Gruppieren 100"/>
            <p:cNvGrpSpPr/>
            <p:nvPr/>
          </p:nvGrpSpPr>
          <p:grpSpPr bwMode="auto">
            <a:xfrm>
              <a:off x="1505372" y="8966322"/>
              <a:ext cx="1890000" cy="2700000"/>
              <a:chOff x="1505372" y="8966322"/>
              <a:chExt cx="1890000" cy="2700000"/>
            </a:xfrm>
          </p:grpSpPr>
          <p:sp>
            <p:nvSpPr>
              <p:cNvPr id="96" name="Rechteck 95"/>
              <p:cNvSpPr/>
              <p:nvPr/>
            </p:nvSpPr>
            <p:spPr bwMode="auto">
              <a:xfrm>
                <a:off x="1505372" y="8966322"/>
                <a:ext cx="1890000" cy="270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8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7" name="Gerader Verbinder 96"/>
              <p:cNvCxnSpPr>
                <a:cxnSpLocks/>
              </p:cNvCxnSpPr>
              <p:nvPr/>
            </p:nvCxnSpPr>
            <p:spPr bwMode="auto">
              <a:xfrm>
                <a:off x="1505372" y="10316322"/>
                <a:ext cx="1890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Rechteck 105"/>
            <p:cNvSpPr/>
            <p:nvPr/>
          </p:nvSpPr>
          <p:spPr bwMode="auto">
            <a:xfrm>
              <a:off x="2666372" y="10064479"/>
              <a:ext cx="1458000" cy="2059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8000">
                <a:solidFill>
                  <a:schemeClr val="tx1"/>
                </a:solidFill>
              </a:endParaRPr>
            </a:p>
          </p:txBody>
        </p:sp>
        <p:sp>
          <p:nvSpPr>
            <p:cNvPr id="107" name="Textfeld 106"/>
            <p:cNvSpPr txBox="1"/>
            <p:nvPr/>
          </p:nvSpPr>
          <p:spPr bwMode="auto">
            <a:xfrm>
              <a:off x="2944766" y="11039087"/>
              <a:ext cx="90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000"/>
                <a:t>DIN C5</a:t>
              </a:r>
              <a:endParaRPr/>
            </a:p>
          </p:txBody>
        </p:sp>
        <p:sp>
          <p:nvSpPr>
            <p:cNvPr id="108" name="Trapezoid 107"/>
            <p:cNvSpPr/>
            <p:nvPr/>
          </p:nvSpPr>
          <p:spPr bwMode="auto">
            <a:xfrm rot="10800000">
              <a:off x="2666370" y="10064479"/>
              <a:ext cx="1457998" cy="401512"/>
            </a:xfrm>
            <a:prstGeom prst="trapezoid">
              <a:avLst>
                <a:gd name="adj" fmla="val 5948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32" name="Gruppieren 131"/>
          <p:cNvGrpSpPr/>
          <p:nvPr/>
        </p:nvGrpSpPr>
        <p:grpSpPr bwMode="auto">
          <a:xfrm>
            <a:off x="6697799" y="8966322"/>
            <a:ext cx="2977501" cy="3336144"/>
            <a:chOff x="5660306" y="8966322"/>
            <a:chExt cx="2977501" cy="3336144"/>
          </a:xfrm>
        </p:grpSpPr>
        <p:grpSp>
          <p:nvGrpSpPr>
            <p:cNvPr id="102" name="Gruppieren 101"/>
            <p:cNvGrpSpPr/>
            <p:nvPr/>
          </p:nvGrpSpPr>
          <p:grpSpPr bwMode="auto">
            <a:xfrm>
              <a:off x="5660306" y="8966322"/>
              <a:ext cx="1890000" cy="2700000"/>
              <a:chOff x="5660306" y="8966322"/>
              <a:chExt cx="1890000" cy="2700000"/>
            </a:xfrm>
          </p:grpSpPr>
          <p:sp>
            <p:nvSpPr>
              <p:cNvPr id="98" name="Rechteck 97"/>
              <p:cNvSpPr/>
              <p:nvPr/>
            </p:nvSpPr>
            <p:spPr bwMode="auto">
              <a:xfrm>
                <a:off x="5660306" y="8966322"/>
                <a:ext cx="1890000" cy="270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8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9" name="Gerader Verbinder 98"/>
              <p:cNvCxnSpPr>
                <a:cxnSpLocks/>
              </p:cNvCxnSpPr>
              <p:nvPr/>
            </p:nvCxnSpPr>
            <p:spPr bwMode="auto">
              <a:xfrm>
                <a:off x="5660306" y="10316322"/>
                <a:ext cx="1890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Rechteck 108"/>
            <p:cNvSpPr/>
            <p:nvPr/>
          </p:nvSpPr>
          <p:spPr bwMode="auto">
            <a:xfrm>
              <a:off x="7053807" y="10052466"/>
              <a:ext cx="1584000" cy="225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8000">
                <a:solidFill>
                  <a:schemeClr val="tx1"/>
                </a:solidFill>
              </a:endParaRPr>
            </a:p>
          </p:txBody>
        </p:sp>
        <p:sp>
          <p:nvSpPr>
            <p:cNvPr id="110" name="Trapezoid 109"/>
            <p:cNvSpPr/>
            <p:nvPr/>
          </p:nvSpPr>
          <p:spPr bwMode="auto">
            <a:xfrm rot="10800000">
              <a:off x="7053805" y="10052466"/>
              <a:ext cx="1583998" cy="408914"/>
            </a:xfrm>
            <a:prstGeom prst="trapezoid">
              <a:avLst>
                <a:gd name="adj" fmla="val 5948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1" name="Textfeld 110"/>
            <p:cNvSpPr txBox="1"/>
            <p:nvPr/>
          </p:nvSpPr>
          <p:spPr bwMode="auto">
            <a:xfrm>
              <a:off x="7418238" y="11082066"/>
              <a:ext cx="906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000"/>
                <a:t>DIN B5</a:t>
              </a:r>
              <a:endParaRPr/>
            </a:p>
          </p:txBody>
        </p:sp>
      </p:grpSp>
      <p:grpSp>
        <p:nvGrpSpPr>
          <p:cNvPr id="133" name="Gruppieren 132"/>
          <p:cNvGrpSpPr/>
          <p:nvPr/>
        </p:nvGrpSpPr>
        <p:grpSpPr bwMode="auto">
          <a:xfrm>
            <a:off x="11318016" y="8912229"/>
            <a:ext cx="2784569" cy="4093366"/>
            <a:chOff x="10297146" y="8966322"/>
            <a:chExt cx="2784569" cy="4093366"/>
          </a:xfrm>
        </p:grpSpPr>
        <p:sp>
          <p:nvSpPr>
            <p:cNvPr id="100" name="Rechteck 99"/>
            <p:cNvSpPr/>
            <p:nvPr/>
          </p:nvSpPr>
          <p:spPr bwMode="auto">
            <a:xfrm>
              <a:off x="10297146" y="8966322"/>
              <a:ext cx="1890000" cy="27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8000">
                <a:solidFill>
                  <a:schemeClr val="tx1"/>
                </a:solidFill>
              </a:endParaRPr>
            </a:p>
          </p:txBody>
        </p:sp>
        <p:sp>
          <p:nvSpPr>
            <p:cNvPr id="112" name="Rechteck 111"/>
            <p:cNvSpPr/>
            <p:nvPr/>
          </p:nvSpPr>
          <p:spPr bwMode="auto">
            <a:xfrm>
              <a:off x="11022515" y="10143688"/>
              <a:ext cx="2059200" cy="2916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8000">
                <a:solidFill>
                  <a:schemeClr val="tx1"/>
                </a:solidFill>
              </a:endParaRPr>
            </a:p>
          </p:txBody>
        </p:sp>
        <p:sp>
          <p:nvSpPr>
            <p:cNvPr id="113" name="Trapezoid 112"/>
            <p:cNvSpPr/>
            <p:nvPr/>
          </p:nvSpPr>
          <p:spPr bwMode="auto">
            <a:xfrm rot="10800000">
              <a:off x="11022510" y="10140471"/>
              <a:ext cx="2059199" cy="444738"/>
            </a:xfrm>
            <a:prstGeom prst="trapezoid">
              <a:avLst>
                <a:gd name="adj" fmla="val 5948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4" name="Textfeld 113"/>
            <p:cNvSpPr txBox="1"/>
            <p:nvPr/>
          </p:nvSpPr>
          <p:spPr bwMode="auto">
            <a:xfrm>
              <a:off x="11162448" y="11177466"/>
              <a:ext cx="1882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4000" dirty="0"/>
                <a:t>DIN C4</a:t>
              </a:r>
              <a:endParaRPr sz="4000" dirty="0"/>
            </a:p>
          </p:txBody>
        </p:sp>
      </p:grpSp>
      <p:grpSp>
        <p:nvGrpSpPr>
          <p:cNvPr id="134" name="Gruppieren 133"/>
          <p:cNvGrpSpPr/>
          <p:nvPr/>
        </p:nvGrpSpPr>
        <p:grpSpPr bwMode="auto">
          <a:xfrm>
            <a:off x="15890316" y="8539637"/>
            <a:ext cx="2766481" cy="3584041"/>
            <a:chOff x="14852823" y="8775240"/>
            <a:chExt cx="2250001" cy="3175200"/>
          </a:xfrm>
        </p:grpSpPr>
        <p:sp>
          <p:nvSpPr>
            <p:cNvPr id="115" name="Rechteck 114"/>
            <p:cNvSpPr/>
            <p:nvPr/>
          </p:nvSpPr>
          <p:spPr bwMode="auto">
            <a:xfrm>
              <a:off x="14852824" y="8775240"/>
              <a:ext cx="2250000" cy="3175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8000">
                <a:solidFill>
                  <a:schemeClr val="tx1"/>
                </a:solidFill>
              </a:endParaRPr>
            </a:p>
          </p:txBody>
        </p:sp>
        <p:sp>
          <p:nvSpPr>
            <p:cNvPr id="116" name="Trapezoid 115"/>
            <p:cNvSpPr/>
            <p:nvPr/>
          </p:nvSpPr>
          <p:spPr bwMode="auto">
            <a:xfrm rot="10800000">
              <a:off x="14852823" y="8788544"/>
              <a:ext cx="2249998" cy="395245"/>
            </a:xfrm>
            <a:prstGeom prst="trapezoid">
              <a:avLst>
                <a:gd name="adj" fmla="val 5948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7" name="Textfeld 116"/>
            <p:cNvSpPr txBox="1"/>
            <p:nvPr/>
          </p:nvSpPr>
          <p:spPr bwMode="auto">
            <a:xfrm>
              <a:off x="15063236" y="10064479"/>
              <a:ext cx="1929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4000" dirty="0"/>
                <a:t>DIN B4</a:t>
              </a:r>
              <a:endParaRPr sz="4000" dirty="0"/>
            </a:p>
          </p:txBody>
        </p:sp>
      </p:grpSp>
      <p:sp>
        <p:nvSpPr>
          <p:cNvPr id="121" name="Textfeld 120"/>
          <p:cNvSpPr txBox="1"/>
          <p:nvPr/>
        </p:nvSpPr>
        <p:spPr bwMode="auto">
          <a:xfrm>
            <a:off x="4007725" y="12123679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162 mm</a:t>
            </a:r>
            <a:endParaRPr/>
          </a:p>
        </p:txBody>
      </p:sp>
      <p:sp>
        <p:nvSpPr>
          <p:cNvPr id="122" name="Textfeld 121"/>
          <p:cNvSpPr txBox="1"/>
          <p:nvPr/>
        </p:nvSpPr>
        <p:spPr bwMode="auto">
          <a:xfrm rot="16199999">
            <a:off x="4385365" y="10595981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229 mm</a:t>
            </a:r>
            <a:endParaRPr/>
          </a:p>
        </p:txBody>
      </p:sp>
      <p:sp>
        <p:nvSpPr>
          <p:cNvPr id="123" name="Textfeld 122"/>
          <p:cNvSpPr txBox="1"/>
          <p:nvPr/>
        </p:nvSpPr>
        <p:spPr bwMode="auto">
          <a:xfrm>
            <a:off x="8304159" y="12302466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176 mm</a:t>
            </a:r>
            <a:endParaRPr/>
          </a:p>
        </p:txBody>
      </p:sp>
      <p:sp>
        <p:nvSpPr>
          <p:cNvPr id="124" name="Textfeld 123"/>
          <p:cNvSpPr txBox="1"/>
          <p:nvPr/>
        </p:nvSpPr>
        <p:spPr bwMode="auto">
          <a:xfrm rot="16199999">
            <a:off x="8870198" y="10697378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250 mm</a:t>
            </a:r>
            <a:endParaRPr/>
          </a:p>
        </p:txBody>
      </p:sp>
      <p:sp>
        <p:nvSpPr>
          <p:cNvPr id="125" name="Textfeld 124"/>
          <p:cNvSpPr txBox="1"/>
          <p:nvPr/>
        </p:nvSpPr>
        <p:spPr bwMode="auto">
          <a:xfrm>
            <a:off x="12710301" y="13069352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229 mm</a:t>
            </a:r>
            <a:endParaRPr/>
          </a:p>
        </p:txBody>
      </p:sp>
      <p:sp>
        <p:nvSpPr>
          <p:cNvPr id="126" name="Textfeld 125"/>
          <p:cNvSpPr txBox="1"/>
          <p:nvPr/>
        </p:nvSpPr>
        <p:spPr bwMode="auto">
          <a:xfrm rot="16199999">
            <a:off x="13356829" y="11169988"/>
            <a:ext cx="190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</a:rPr>
              <a:t>324 mm</a:t>
            </a:r>
            <a:endParaRPr/>
          </a:p>
        </p:txBody>
      </p:sp>
      <p:sp>
        <p:nvSpPr>
          <p:cNvPr id="127" name="Textfeld 126"/>
          <p:cNvSpPr txBox="1"/>
          <p:nvPr/>
        </p:nvSpPr>
        <p:spPr bwMode="auto">
          <a:xfrm>
            <a:off x="16501841" y="12523789"/>
            <a:ext cx="206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chemeClr val="accent2"/>
                </a:solidFill>
              </a:rPr>
              <a:t>250 mm</a:t>
            </a:r>
            <a:endParaRPr sz="3200" dirty="0"/>
          </a:p>
        </p:txBody>
      </p:sp>
      <p:sp>
        <p:nvSpPr>
          <p:cNvPr id="128" name="Textfeld 127"/>
          <p:cNvSpPr txBox="1"/>
          <p:nvPr/>
        </p:nvSpPr>
        <p:spPr bwMode="auto">
          <a:xfrm rot="16199999">
            <a:off x="17633316" y="9972004"/>
            <a:ext cx="2704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chemeClr val="accent2"/>
                </a:solidFill>
              </a:rPr>
              <a:t>353 mm</a:t>
            </a:r>
            <a:endParaRPr sz="3200" dirty="0"/>
          </a:p>
        </p:txBody>
      </p:sp>
      <p:sp>
        <p:nvSpPr>
          <p:cNvPr id="2" name="Pfeil nach rechts 1"/>
          <p:cNvSpPr/>
          <p:nvPr/>
        </p:nvSpPr>
        <p:spPr>
          <a:xfrm rot="20459005">
            <a:off x="14609920" y="10359904"/>
            <a:ext cx="1124270" cy="850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25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19863418" cy="1656080"/>
          </a:xfrm>
        </p:spPr>
        <p:txBody>
          <a:bodyPr/>
          <a:lstStyle/>
          <a:p>
            <a:pPr>
              <a:defRPr/>
            </a:pPr>
            <a:r>
              <a:rPr lang="de-DE" b="0"/>
              <a:t>Quellenangaben: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660900"/>
            <a:ext cx="19622118" cy="8509000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DIN EN ISO 216: „Schreibpapier und bestimmte Gruppen von Drucksachen-Endformate“ Beuth-Verlag, Berlin: 2007. </a:t>
            </a:r>
            <a:br>
              <a:rPr lang="de-DE" sz="4400" dirty="0"/>
            </a:br>
            <a:endParaRPr lang="de-DE" sz="4400" dirty="0"/>
          </a:p>
          <a:p>
            <a:pPr>
              <a:defRPr/>
            </a:pPr>
            <a:r>
              <a:rPr lang="de-DE" sz="4400" dirty="0"/>
              <a:t>Beuth-Normenverlag: </a:t>
            </a:r>
            <a:r>
              <a:rPr lang="de-DE" sz="4400" u="sng" dirty="0">
                <a:hlinkClick r:id="rId2" tooltip="https://www.beuth.de/"/>
              </a:rPr>
              <a:t>www.beuth.de</a:t>
            </a:r>
            <a:endParaRPr lang="de-DE" sz="4400" u="sng" dirty="0"/>
          </a:p>
          <a:p>
            <a:pPr>
              <a:defRPr/>
            </a:pPr>
            <a:endParaRPr lang="de-DE" sz="4400" u="sng" dirty="0"/>
          </a:p>
          <a:p>
            <a:pPr>
              <a:defRPr/>
            </a:pPr>
            <a:r>
              <a:rPr lang="de-DE" sz="4400" dirty="0"/>
              <a:t>Beuth-Normendatenbank: </a:t>
            </a:r>
            <a:r>
              <a:rPr lang="de-DE" sz="4400" u="sng" dirty="0">
                <a:hlinkClick r:id="rId3" tooltip="http://www.nautos.de/V2X/search"/>
              </a:rPr>
              <a:t>www.nautos.de</a:t>
            </a:r>
            <a:br>
              <a:rPr lang="de-DE" sz="4400" u="sng" dirty="0"/>
            </a:br>
            <a:br>
              <a:rPr lang="de-DE" sz="4400" u="sng" dirty="0"/>
            </a:br>
            <a:br>
              <a:rPr lang="de-DE" sz="4400" u="sng" dirty="0"/>
            </a:br>
            <a:endParaRPr lang="de-DE" sz="32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 bwMode="auto">
          <a:xfrm>
            <a:off x="19163633" y="6576647"/>
            <a:ext cx="4598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800" dirty="0">
                <a:solidFill>
                  <a:srgbClr val="00B050"/>
                </a:solidFill>
              </a:rPr>
              <a:t>Siehe Video B: Beschaffung von Normen </a:t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/>
        </p:nvSpPr>
        <p:spPr bwMode="auto">
          <a:xfrm>
            <a:off x="1857507" y="2371219"/>
            <a:ext cx="22332529" cy="10779516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>
              <a:lnSpc>
                <a:spcPct val="11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Übersicht des Normen </a:t>
            </a:r>
            <a:r>
              <a:rPr lang="de-DE" sz="6000" dirty="0" err="1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ABC´s</a:t>
            </a:r>
            <a:endParaRPr lang="de-DE" sz="60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A: </a:t>
            </a:r>
            <a:r>
              <a:rPr lang="de-DE" sz="4400" dirty="0">
                <a:latin typeface="Source Sans Pro"/>
                <a:ea typeface="Arial"/>
                <a:cs typeface="Arial"/>
              </a:rPr>
              <a:t>Arten</a:t>
            </a: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 </a:t>
            </a:r>
            <a:r>
              <a:rPr lang="de-DE" sz="4400" dirty="0"/>
              <a:t>von Normen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B: </a:t>
            </a:r>
            <a:r>
              <a:rPr lang="de-DE" sz="4400" dirty="0"/>
              <a:t>Bedeutung &amp; Beschaffung von Normen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C: </a:t>
            </a:r>
            <a:r>
              <a:rPr lang="de-DE" sz="4400" dirty="0"/>
              <a:t>CE-Kennzeichnung 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D: </a:t>
            </a:r>
            <a:r>
              <a:rPr lang="de-DE" sz="4400" dirty="0">
                <a:latin typeface="Source Sans Pro"/>
                <a:ea typeface="Arial"/>
                <a:cs typeface="Arial"/>
              </a:rPr>
              <a:t>Die DIN-Norm, die alle kennen sollten 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E: </a:t>
            </a:r>
            <a:r>
              <a:rPr lang="de-DE" sz="4400" dirty="0"/>
              <a:t>Entstehung von DIN-Normen</a:t>
            </a:r>
            <a:endParaRPr dirty="0"/>
          </a:p>
          <a:p>
            <a:pPr marL="857250" indent="-857250">
              <a:lnSpc>
                <a:spcPct val="100000"/>
              </a:lnSpc>
              <a:buFont typeface="Wingdings"/>
              <a:buChar char="ü"/>
              <a:defRPr/>
            </a:pP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F: Formatnormen</a:t>
            </a:r>
            <a:b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</a:br>
            <a:r>
              <a:rPr lang="de-DE" sz="4400" dirty="0"/>
              <a:t>…</a:t>
            </a:r>
            <a:br>
              <a:rPr lang="de-DE" sz="4400" dirty="0"/>
            </a:br>
            <a:r>
              <a:rPr lang="de-DE" sz="4400" dirty="0"/>
              <a:t>…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Z: </a:t>
            </a:r>
            <a:r>
              <a:rPr lang="de-DE" sz="4400" dirty="0"/>
              <a:t>Zertifizierungsnormen</a:t>
            </a:r>
            <a:endParaRPr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H-BRS">
      <a:dk1>
        <a:sysClr val="windowText" lastClr="000000"/>
      </a:dk1>
      <a:lt1>
        <a:sysClr val="window" lastClr="FFFFFF"/>
      </a:lt1>
      <a:dk2>
        <a:srgbClr val="00AEE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154A6C"/>
      </a:accent5>
      <a:accent6>
        <a:srgbClr val="70AD47"/>
      </a:accent6>
      <a:hlink>
        <a:srgbClr val="154A6C"/>
      </a:hlink>
      <a:folHlink>
        <a:srgbClr val="954F72"/>
      </a:folHlink>
    </a:clrScheme>
    <a:fontScheme name="H-BR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H-BRS_PPT-VL f. MA_Office 2019</Template>
  <TotalTime>0</TotalTime>
  <Words>524</Words>
  <Application>Microsoft Office PowerPoint</Application>
  <DocSecurity>0</DocSecurity>
  <PresentationFormat>Benutzerdefiniert</PresentationFormat>
  <Paragraphs>89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Source Sans Pro</vt:lpstr>
      <vt:lpstr>Wingdings</vt:lpstr>
      <vt:lpstr>Office</vt:lpstr>
      <vt:lpstr>   Normen ABC F: Formatnormen  Video-Lecture  von Prof. Dr.-Ing. Paul R. Melcher  Hochschul- und Kreisbibliothek Bonn-Rhein-Sieg    </vt:lpstr>
      <vt:lpstr>PowerPoint-Präsentation</vt:lpstr>
      <vt:lpstr>1  Welche Formate  sind genormt? </vt:lpstr>
      <vt:lpstr>1 Viele Formate sind genormt, beispielsweise:         </vt:lpstr>
      <vt:lpstr>2  Praxisbeispiel  Papierformate</vt:lpstr>
      <vt:lpstr>2.1 Praxisbeispiel: DIN EN ISO 216 : 2007 „Schreibpapier und bestimmte Gruppen von Drucksachen-Endformate“  </vt:lpstr>
      <vt:lpstr>2.2 Briefumschläge (B) und Couvert (C) Formate        </vt:lpstr>
      <vt:lpstr>Quellenangaben:</vt:lpstr>
      <vt:lpstr>PowerPoint-Präsentation</vt:lpstr>
      <vt:lpstr>Viel Freude mit dem Normen-ABC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Normen  Vorlesung von Prof. Dr. Paul Melcher</dc:title>
  <dc:subject>PPT Technische Normen</dc:subject>
  <dc:creator>Preuss, Sandra;Paul Melcher</dc:creator>
  <cp:keywords/>
  <dc:description/>
  <cp:lastModifiedBy>Sancillo, Anna</cp:lastModifiedBy>
  <cp:revision>96</cp:revision>
  <dcterms:created xsi:type="dcterms:W3CDTF">2023-04-14T07:27:50Z</dcterms:created>
  <dcterms:modified xsi:type="dcterms:W3CDTF">2023-08-21T09:00:48Z</dcterms:modified>
  <cp:category/>
  <dc:identifier/>
  <cp:contentStatus/>
  <dc:language/>
  <cp:version/>
</cp:coreProperties>
</file>