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05664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3811250" y="0"/>
            <a:ext cx="10564813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B5ED9-6CAD-4025-8F00-F6C93AAE26A4}" type="datetimeFigureOut">
              <a:rPr lang="de-DE" smtClean="0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77200" y="1714500"/>
            <a:ext cx="8228013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438400" y="6600825"/>
            <a:ext cx="19505613" cy="540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105664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3811250" y="13028613"/>
            <a:ext cx="10564813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89763-40FF-4C21-AEE1-5411539D8D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2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Die Abbildung des Zertifikats ist von der Lizenz ausgenommen. © Quelle: Privat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8878-4A5E-4AC4-9F71-8E7AB51C83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05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normungsfabrik.din.de/" TargetMode="External"/><Relationship Id="rId7" Type="http://schemas.openxmlformats.org/officeDocument/2006/relationships/hyperlink" Target="http://www.nautos.de/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euth.de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din.de/de/mitwirken/entwuerf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337949"/>
            <a:ext cx="13075829" cy="9118600"/>
          </a:xfrm>
        </p:spPr>
        <p:txBody>
          <a:bodyPr/>
          <a:lstStyle/>
          <a:p>
            <a:pPr>
              <a:defRPr/>
            </a:pPr>
            <a:r>
              <a:rPr lang="de-DE"/>
              <a:t>Normen-ABC</a:t>
            </a:r>
            <a:br>
              <a:rPr lang="de-DE"/>
            </a:br>
            <a:r>
              <a:rPr lang="de-DE" sz="6000"/>
              <a:t>Z: Zertifizierungsnormen</a:t>
            </a:r>
            <a:br>
              <a:rPr lang="de-DE"/>
            </a:br>
            <a:br>
              <a:rPr lang="de-DE" sz="4400"/>
            </a:br>
            <a:r>
              <a:rPr lang="de-DE" sz="4400" b="0"/>
              <a:t>Video-Lecture </a:t>
            </a:r>
            <a:br>
              <a:rPr lang="de-DE" sz="4400" b="0"/>
            </a:br>
            <a:r>
              <a:rPr lang="de-DE" sz="4400" b="0"/>
              <a:t>von </a:t>
            </a:r>
            <a:r>
              <a:rPr lang="de-DE" sz="4400"/>
              <a:t>Prof. Dr.-Ing. Paul R. Melcher</a:t>
            </a:r>
            <a:br>
              <a:rPr lang="de-DE" sz="4400"/>
            </a:br>
            <a:br>
              <a:rPr lang="de-DE" sz="4400"/>
            </a:br>
            <a:r>
              <a:rPr lang="de-DE" sz="4400" b="0"/>
              <a:t>Hochschul- und Kreisbibliothek</a:t>
            </a:r>
            <a:br>
              <a:rPr lang="de-DE" sz="4400" b="0"/>
            </a:br>
            <a:r>
              <a:rPr lang="de-DE" sz="4400" b="0"/>
              <a:t>Bonn-Rhein-Sieg</a:t>
            </a:r>
            <a:br>
              <a:rPr lang="de-DE" sz="4400"/>
            </a:br>
            <a:br>
              <a:rPr lang="de-DE" sz="4400"/>
            </a:br>
            <a:br>
              <a:rPr lang="de-DE" sz="4400"/>
            </a:br>
            <a:br>
              <a:rPr lang="de-DE" sz="4400"/>
            </a:br>
            <a:br>
              <a:rPr lang="de-DE" sz="4400"/>
            </a:br>
            <a:endParaRPr lang="de-DE" sz="4400"/>
          </a:p>
        </p:txBody>
      </p:sp>
      <p:sp>
        <p:nvSpPr>
          <p:cNvPr id="6" name="Untertitel 2"/>
          <p:cNvSpPr txBox="1"/>
          <p:nvPr/>
        </p:nvSpPr>
        <p:spPr bwMode="auto">
          <a:xfrm>
            <a:off x="1813361" y="9748701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3361" y="11247958"/>
            <a:ext cx="12680779" cy="2298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Bildplatzhalter 3"/>
          <p:cNvPicPr>
            <a:picLocks noChangeAspect="1"/>
          </p:cNvPicPr>
          <p:nvPr/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228939"/>
            <a:ext cx="4726698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Was ist eine </a:t>
            </a:r>
            <a:br>
              <a:rPr lang="de-DE" sz="4000"/>
            </a:br>
            <a:r>
              <a:rPr lang="de-DE" sz="4000"/>
              <a:t>Zertifizierung?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Normbeispiele</a:t>
            </a:r>
            <a:endParaRPr/>
          </a:p>
          <a:p>
            <a:pPr lvl="1">
              <a:defRPr/>
            </a:pPr>
            <a:r>
              <a:rPr lang="de-DE" sz="4000"/>
              <a:t>von   Zertifizierungen</a:t>
            </a:r>
            <a:endParaRPr/>
          </a:p>
          <a:p>
            <a:pPr lvl="1">
              <a:defRPr/>
            </a:pPr>
            <a:endParaRPr lang="de-DE" sz="4000"/>
          </a:p>
          <a:p>
            <a:pPr lvl="0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1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Was ist eine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Zertifizierung?</a:t>
            </a:r>
            <a:br>
              <a:rPr lang="de-DE">
                <a:solidFill>
                  <a:schemeClr val="accent5"/>
                </a:solidFill>
              </a:rPr>
            </a:br>
            <a:endParaRPr lang="de-DE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 Sonderform einer Konformitätsbewertung 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90756" y="3268985"/>
            <a:ext cx="20853935" cy="814404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In der DIN EN ISO/IEC 17000:2020 “Konformitätsbewertung – Begriffe und allgemeine Grundlagen” ist die </a:t>
            </a: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Zertifizierung</a:t>
            </a:r>
            <a:r>
              <a:rPr lang="de-DE" sz="6000" dirty="0"/>
              <a:t> </a:t>
            </a:r>
            <a:r>
              <a:rPr lang="de-DE" sz="4400" dirty="0"/>
              <a:t>definiert.</a:t>
            </a:r>
            <a:endParaRPr dirty="0"/>
          </a:p>
          <a:p>
            <a:pPr>
              <a:defRPr/>
            </a:pPr>
            <a:r>
              <a:rPr lang="de-DE" sz="4400" b="1" i="1" dirty="0"/>
              <a:t>„Verkürzt gesagt, bedeutet Zertifizierung die Bestätigung einer Übereinstimmung mit einer Norm durch einen unparteiischen Dritten.“</a:t>
            </a:r>
            <a:endParaRPr dirty="0"/>
          </a:p>
          <a:p>
            <a:pPr>
              <a:defRPr/>
            </a:pPr>
            <a:r>
              <a:rPr lang="de-DE" sz="4400" dirty="0"/>
              <a:t>Diese </a:t>
            </a:r>
            <a:r>
              <a:rPr lang="de-DE" sz="4400" b="1" i="1" dirty="0"/>
              <a:t>unparteiische Dritten </a:t>
            </a:r>
            <a:r>
              <a:rPr lang="de-DE" sz="4400" dirty="0"/>
              <a:t>müssen als </a:t>
            </a:r>
            <a:r>
              <a:rPr lang="de-DE" sz="5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Zertifizierungsstelle</a:t>
            </a: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 dirty="0">
                <a:latin typeface="Source Sans Pro"/>
                <a:ea typeface="Arial"/>
                <a:cs typeface="Arial"/>
              </a:rPr>
              <a:t>von der Deutschen Akkreditierungsbehörde (</a:t>
            </a:r>
            <a:r>
              <a:rPr lang="de-DE" sz="4400" b="1" dirty="0" err="1">
                <a:latin typeface="Source Sans Pro"/>
                <a:ea typeface="Arial"/>
                <a:cs typeface="Arial"/>
              </a:rPr>
              <a:t>DAkkS</a:t>
            </a:r>
            <a:r>
              <a:rPr lang="de-DE" sz="4400" dirty="0">
                <a:latin typeface="Source Sans Pro"/>
                <a:ea typeface="Arial"/>
                <a:cs typeface="Arial"/>
              </a:rPr>
              <a:t>) genehmigt sein. </a:t>
            </a:r>
            <a:r>
              <a:rPr lang="de-DE" sz="4400" dirty="0"/>
              <a:t> 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07381" y="9198755"/>
            <a:ext cx="6632049" cy="393848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 rot="21236248">
            <a:off x="11425306" y="9978238"/>
            <a:ext cx="8243506" cy="186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&gt;5000 Zertifizierungsstellen </a:t>
            </a:r>
            <a:endParaRPr/>
          </a:p>
          <a:p>
            <a:pPr>
              <a:defRPr/>
            </a:pPr>
            <a:r>
              <a:rPr lang="de-DE" b="1">
                <a:solidFill>
                  <a:schemeClr val="accent6"/>
                </a:solidFill>
              </a:rPr>
              <a:t>von DAkks registriert!</a:t>
            </a:r>
            <a:endParaRPr/>
          </a:p>
          <a:p>
            <a:pPr>
              <a:defRPr/>
            </a:pPr>
            <a:endParaRPr lang="de-DE" b="1">
              <a:solidFill>
                <a:schemeClr val="accent6"/>
              </a:solidFill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8689058" y="12737132"/>
            <a:ext cx="9732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/>
              <a:t>Diese Abbildung ist von der Lizenz ausgenommen. © Quelle: https://www.dakks.de/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744349" y="2861946"/>
            <a:ext cx="12489235" cy="5108862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Normbeispiele von  Zertifizierungen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>
          <a:xfrm>
            <a:off x="1840882" y="1743599"/>
            <a:ext cx="21895418" cy="1656080"/>
          </a:xfrm>
        </p:spPr>
        <p:txBody>
          <a:bodyPr/>
          <a:lstStyle/>
          <a:p>
            <a:r>
              <a:rPr lang="de-DE" b="0" dirty="0"/>
              <a:t>2 Zertifizierungsbeispiele von akkreditierten Stellen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dirty="0"/>
              <a:t>Normen-ABC von Prof. Dr.-Ing. Paul R. Melcher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11F07-76ED-4A84-9391-56977295E5C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939121" y="3131536"/>
            <a:ext cx="423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Produkte</a:t>
            </a:r>
            <a:r>
              <a:rPr lang="de-DE" sz="6000" b="1" dirty="0">
                <a:latin typeface="+mj-lt"/>
                <a:ea typeface="+mj-ea"/>
                <a:cs typeface="+mj-cs"/>
              </a:rPr>
              <a:t>*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58844" y="3166841"/>
            <a:ext cx="413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Prozesse</a:t>
            </a:r>
            <a:r>
              <a:rPr lang="de-DE" sz="6000" b="1" dirty="0">
                <a:latin typeface="+mj-lt"/>
                <a:ea typeface="+mj-ea"/>
                <a:cs typeface="+mj-cs"/>
              </a:rPr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076128" y="3166841"/>
            <a:ext cx="5773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Systeme</a:t>
            </a:r>
            <a:r>
              <a:rPr lang="de-DE" sz="6000" b="1" dirty="0">
                <a:latin typeface="+mj-lt"/>
                <a:ea typeface="+mj-ea"/>
                <a:cs typeface="+mj-cs"/>
              </a:rPr>
              <a:t>*</a:t>
            </a:r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und </a:t>
            </a:r>
          </a:p>
          <a:p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Unternehmen</a:t>
            </a:r>
            <a:r>
              <a:rPr lang="de-DE" sz="6000" b="1" dirty="0">
                <a:latin typeface="+mj-lt"/>
                <a:ea typeface="+mj-ea"/>
                <a:cs typeface="+mj-cs"/>
              </a:rPr>
              <a:t>*</a:t>
            </a:r>
          </a:p>
          <a:p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003333" y="3105992"/>
            <a:ext cx="429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Personen</a:t>
            </a:r>
            <a:r>
              <a:rPr lang="de-DE" sz="6000" b="1" dirty="0">
                <a:latin typeface="+mj-lt"/>
                <a:ea typeface="+mj-ea"/>
                <a:cs typeface="+mj-cs"/>
              </a:rPr>
              <a:t>*</a:t>
            </a:r>
            <a:r>
              <a:rPr lang="de-DE" sz="60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47803" y="5381667"/>
            <a:ext cx="4434931" cy="3810975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945481" y="12550188"/>
            <a:ext cx="21531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Tipp: Hinterfragen Sie Produktlabels und Gütesiegel im </a:t>
            </a:r>
            <a:r>
              <a:rPr lang="de-DE" sz="4400" u="sng" dirty="0">
                <a:solidFill>
                  <a:srgbClr val="FF0000"/>
                </a:solidFill>
              </a:rPr>
              <a:t>nicht akkreditierten</a:t>
            </a:r>
            <a:r>
              <a:rPr lang="de-DE" sz="4400" dirty="0">
                <a:solidFill>
                  <a:srgbClr val="FF0000"/>
                </a:solidFill>
              </a:rPr>
              <a:t> </a:t>
            </a:r>
            <a:r>
              <a:rPr lang="de-DE" sz="4400" dirty="0"/>
              <a:t>Bereich! </a:t>
            </a:r>
          </a:p>
        </p:txBody>
      </p:sp>
      <p:sp>
        <p:nvSpPr>
          <p:cNvPr id="22" name="Textfeld 21"/>
          <p:cNvSpPr txBox="1"/>
          <p:nvPr/>
        </p:nvSpPr>
        <p:spPr>
          <a:xfrm rot="10800000" flipV="1">
            <a:off x="1939121" y="11764707"/>
            <a:ext cx="1537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+mj-lt"/>
                <a:ea typeface="+mj-ea"/>
                <a:cs typeface="+mj-cs"/>
              </a:rPr>
              <a:t>*</a:t>
            </a:r>
            <a:r>
              <a:rPr lang="de-DE" sz="4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dirty="0">
                <a:latin typeface="+mj-lt"/>
                <a:ea typeface="+mj-ea"/>
                <a:cs typeface="+mj-cs"/>
              </a:rPr>
              <a:t>Gilt auch für Dienstleistungen (intern und extern) 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912871" y="9856311"/>
            <a:ext cx="534597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EN 149:2001+A1:2009 </a:t>
            </a:r>
          </a:p>
          <a:p>
            <a:r>
              <a:rPr lang="de-DE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CE-Nr.: 0XXX </a:t>
            </a:r>
            <a:r>
              <a:rPr lang="de-DE" dirty="0"/>
              <a:t>vierstellig </a:t>
            </a:r>
            <a:br>
              <a:rPr lang="de-DE" dirty="0"/>
            </a:br>
            <a:r>
              <a:rPr lang="de-DE" dirty="0"/>
              <a:t>je nach Prüfstelle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318780" y="6148017"/>
            <a:ext cx="27325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NR = Not </a:t>
            </a:r>
            <a:r>
              <a:rPr lang="de-DE" sz="2000" dirty="0" err="1"/>
              <a:t>reusebal</a:t>
            </a:r>
            <a:br>
              <a:rPr lang="de-DE" sz="2000" dirty="0"/>
            </a:br>
            <a:r>
              <a:rPr lang="de-DE" sz="2000" dirty="0"/>
              <a:t>(einmaliger Gebrauch max. 8 Stunden)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950970" y="4050045"/>
            <a:ext cx="44300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b="1" dirty="0"/>
              <a:t>Z. B.: FFP 2 Masken</a:t>
            </a:r>
            <a:br>
              <a:rPr lang="de-DE" sz="3200" b="1" dirty="0"/>
            </a:br>
            <a:r>
              <a:rPr lang="de-DE" sz="3200" b="1" dirty="0" err="1"/>
              <a:t>F</a:t>
            </a:r>
            <a:r>
              <a:rPr lang="de-DE" sz="3200" dirty="0" err="1"/>
              <a:t>iltering</a:t>
            </a:r>
            <a:r>
              <a:rPr lang="de-DE" sz="3200" dirty="0"/>
              <a:t> </a:t>
            </a:r>
            <a:r>
              <a:rPr lang="de-DE" sz="3200" b="1" dirty="0"/>
              <a:t>F</a:t>
            </a:r>
            <a:r>
              <a:rPr lang="de-DE" sz="3200" dirty="0"/>
              <a:t>ace </a:t>
            </a:r>
            <a:r>
              <a:rPr lang="de-DE" sz="3200" b="1" dirty="0" err="1"/>
              <a:t>P</a:t>
            </a:r>
            <a:r>
              <a:rPr lang="de-DE" sz="3200" dirty="0" err="1"/>
              <a:t>ieces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27" name="Rechteck 26"/>
          <p:cNvSpPr/>
          <p:nvPr/>
        </p:nvSpPr>
        <p:spPr>
          <a:xfrm>
            <a:off x="7335044" y="980397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DIN ISO/IEC 15504 </a:t>
            </a:r>
          </a:p>
        </p:txBody>
      </p:sp>
      <p:sp>
        <p:nvSpPr>
          <p:cNvPr id="28" name="Rechteck 27"/>
          <p:cNvSpPr/>
          <p:nvPr/>
        </p:nvSpPr>
        <p:spPr>
          <a:xfrm rot="10800000" flipV="1">
            <a:off x="7274958" y="4439293"/>
            <a:ext cx="40903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Z. B. SPICE: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</a:t>
            </a:r>
            <a:r>
              <a:rPr lang="en-US" dirty="0"/>
              <a:t>oftware </a:t>
            </a:r>
            <a:br>
              <a:rPr lang="en-US" dirty="0"/>
            </a:br>
            <a:r>
              <a:rPr lang="en-US" b="1" dirty="0"/>
              <a:t>P</a:t>
            </a:r>
            <a:r>
              <a:rPr lang="en-US" dirty="0"/>
              <a:t>rocess </a:t>
            </a:r>
            <a:r>
              <a:rPr lang="en-US" b="1" dirty="0"/>
              <a:t>I</a:t>
            </a:r>
            <a:r>
              <a:rPr lang="en-US" dirty="0"/>
              <a:t>mprovement and </a:t>
            </a:r>
            <a:r>
              <a:rPr lang="en-US" b="1" dirty="0"/>
              <a:t>C</a:t>
            </a:r>
            <a:r>
              <a:rPr lang="en-US" dirty="0"/>
              <a:t>apability </a:t>
            </a:r>
            <a:r>
              <a:rPr lang="en-US" b="1" dirty="0"/>
              <a:t>D</a:t>
            </a:r>
            <a:r>
              <a:rPr lang="en-US" dirty="0"/>
              <a:t>etermination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18612958" y="11241102"/>
            <a:ext cx="819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Akkreditiert nach </a:t>
            </a:r>
            <a:br>
              <a:rPr lang="de-DE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</a:br>
            <a:r>
              <a:rPr lang="de-DE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DIN EN ISO/IEC 17024</a:t>
            </a:r>
          </a:p>
        </p:txBody>
      </p:sp>
      <p:sp>
        <p:nvSpPr>
          <p:cNvPr id="30" name="Rechteck 29"/>
          <p:cNvSpPr/>
          <p:nvPr/>
        </p:nvSpPr>
        <p:spPr>
          <a:xfrm rot="10800000" flipV="1">
            <a:off x="12184734" y="5401818"/>
            <a:ext cx="5175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Z. B. :</a:t>
            </a:r>
          </a:p>
          <a:p>
            <a:r>
              <a:rPr lang="en-US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Qualitätsmanagement</a:t>
            </a:r>
            <a:r>
              <a:rPr lang="en-US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DIN EN ISO 9001 </a:t>
            </a:r>
          </a:p>
          <a:p>
            <a:endParaRPr lang="en-US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r>
              <a:rPr lang="en-US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Umweltmanagement</a:t>
            </a:r>
            <a:br>
              <a:rPr lang="en-US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DIN EN ISO 14001</a:t>
            </a:r>
          </a:p>
          <a:p>
            <a:endParaRPr lang="en-US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r>
              <a:rPr lang="en-US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Energiemanagement</a:t>
            </a:r>
            <a:endParaRPr lang="en-US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DIN EN ISO 50001 </a:t>
            </a:r>
          </a:p>
          <a:p>
            <a:endParaRPr lang="en-US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8532" y="4154109"/>
            <a:ext cx="4882599" cy="6996479"/>
          </a:xfrm>
          <a:prstGeom prst="rect">
            <a:avLst/>
          </a:prstGeom>
        </p:spPr>
      </p:pic>
      <p:sp>
        <p:nvSpPr>
          <p:cNvPr id="34" name="Pfeil nach rechts 33"/>
          <p:cNvSpPr/>
          <p:nvPr/>
        </p:nvSpPr>
        <p:spPr>
          <a:xfrm>
            <a:off x="1085850" y="10560037"/>
            <a:ext cx="742951" cy="3365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>
            <a:off x="1093720" y="10075642"/>
            <a:ext cx="742951" cy="3365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 bwMode="auto">
          <a:xfrm rot="16200000">
            <a:off x="19335065" y="7478671"/>
            <a:ext cx="9291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/>
              <a:t>Die Abbildung des Zertifikats ist von der Lizenz ausgenommen. © Quelle: Privat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</a:t>
            </a:r>
            <a:r>
              <a:rPr lang="de-DE" sz="6000" dirty="0" err="1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ABC´s</a:t>
            </a:r>
            <a:endParaRPr lang="de-DE" sz="60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 dirty="0">
                <a:latin typeface="Source Sans Pro"/>
                <a:ea typeface="Arial"/>
                <a:cs typeface="Arial"/>
              </a:rPr>
              <a:t>Arten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 dirty="0"/>
              <a:t>Bedeutung &amp; Beschaffung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CE-Kennzeichnung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 dirty="0"/>
              <a:t>Die DIN-Norm, die alle kennen sollten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 dirty="0"/>
              <a:t>Entstehung von DIN-Normen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 dirty="0"/>
              <a:t>Formatnormen</a:t>
            </a:r>
            <a:br>
              <a:rPr lang="de-DE" sz="4400" dirty="0"/>
            </a:b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/>
              <a:t>…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Weiterführende Quellen</a:t>
            </a:r>
            <a:br>
              <a:rPr lang="de-DE" b="0" dirty="0"/>
            </a:b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13851" y="3268985"/>
            <a:ext cx="18622860" cy="4874351"/>
          </a:xfrm>
        </p:spPr>
        <p:txBody>
          <a:bodyPr/>
          <a:lstStyle/>
          <a:p>
            <a:pPr>
              <a:defRPr/>
            </a:pPr>
            <a:r>
              <a:rPr lang="de-DE" sz="5400" dirty="0"/>
              <a:t>        Deutsches Institut für Normung e. V. in Berlin: </a:t>
            </a:r>
            <a:br>
              <a:rPr lang="de-DE" sz="5400" dirty="0"/>
            </a:br>
            <a:r>
              <a:rPr lang="de-DE" sz="5400" u="sng" dirty="0">
                <a:hlinkClick r:id="rId2" tooltip="http://www.din.de/"/>
              </a:rPr>
              <a:t>www.din.de</a:t>
            </a:r>
            <a:endParaRPr lang="de-DE" sz="5400" dirty="0"/>
          </a:p>
          <a:p>
            <a:pPr>
              <a:defRPr/>
            </a:pPr>
            <a:r>
              <a:rPr lang="de-DE" sz="5400" u="sng" dirty="0">
                <a:hlinkClick r:id="rId3" tooltip="https://normungsfabrik.din.de/"/>
              </a:rPr>
              <a:t>https://normungsfabrik.din.de/</a:t>
            </a:r>
            <a:endParaRPr lang="de-DE" sz="5400" dirty="0"/>
          </a:p>
          <a:p>
            <a:pPr>
              <a:defRPr/>
            </a:pPr>
            <a:r>
              <a:rPr lang="de-DE" sz="5400" u="sng" dirty="0">
                <a:solidFill>
                  <a:schemeClr val="accent5"/>
                </a:solidFill>
                <a:latin typeface="Source Sans Pro"/>
                <a:ea typeface="Arial"/>
                <a:cs typeface="Arial"/>
                <a:hlinkClick r:id="rId4" tooltip="http://www.din.de/de/mitwirken/entwuerfe"/>
              </a:rPr>
              <a:t>www.din.de/de/mitwirken/entwuerfe</a:t>
            </a:r>
            <a:endParaRPr lang="de-DE" sz="5400" u="sng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endParaRPr lang="de-DE" sz="5400" u="sng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endParaRPr lang="de-DE" sz="4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30476" y="3366045"/>
            <a:ext cx="1071976" cy="79802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 bwMode="auto">
          <a:xfrm>
            <a:off x="2030476" y="8867955"/>
            <a:ext cx="15103910" cy="341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              </a:t>
            </a:r>
            <a:r>
              <a:rPr lang="de-DE" sz="5400"/>
              <a:t>Beuth-Verlag als Normenlieferant in Berlin:</a:t>
            </a:r>
            <a:endParaRPr/>
          </a:p>
          <a:p>
            <a:pPr defTabSz="914400">
              <a:lnSpc>
                <a:spcPct val="110000"/>
              </a:lnSpc>
              <a:spcBef>
                <a:spcPts val="2600"/>
              </a:spcBef>
              <a:defRPr/>
            </a:pPr>
            <a:r>
              <a:rPr lang="de-DE" sz="5400" u="sng">
                <a:solidFill>
                  <a:schemeClr val="accent5"/>
                </a:solidFill>
                <a:latin typeface="Source Sans Pro"/>
                <a:ea typeface="Arial"/>
                <a:cs typeface="Arial"/>
                <a:hlinkClick r:id="rId6" tooltip="http://www.beuth.de/"/>
              </a:rPr>
              <a:t>www.beuth.de</a:t>
            </a:r>
            <a:endParaRPr lang="de-DE" sz="5400" u="sng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 defTabSz="914400">
              <a:lnSpc>
                <a:spcPct val="110000"/>
              </a:lnSpc>
              <a:spcBef>
                <a:spcPts val="2600"/>
              </a:spcBef>
              <a:defRPr/>
            </a:pPr>
            <a:r>
              <a:rPr lang="de-DE" sz="5400"/>
              <a:t>Normendatenbank </a:t>
            </a:r>
            <a:r>
              <a:rPr lang="de-DE" sz="5400" u="sng">
                <a:solidFill>
                  <a:schemeClr val="accent5"/>
                </a:solidFill>
                <a:latin typeface="Source Sans Pro"/>
                <a:ea typeface="Arial"/>
                <a:cs typeface="Arial"/>
                <a:hlinkClick r:id="rId7" tooltip="http://www.nautos.de/"/>
              </a:rPr>
              <a:t>www.nautos.de</a:t>
            </a:r>
            <a:endParaRPr lang="de-DE" sz="5400">
              <a:latin typeface="Source Sans Pro"/>
              <a:ea typeface="Arial"/>
              <a:cs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030476" y="8867955"/>
            <a:ext cx="1159191" cy="874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 rot="21130831">
            <a:off x="16519252" y="4215569"/>
            <a:ext cx="5222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5400">
                <a:solidFill>
                  <a:srgbClr val="00B050"/>
                </a:solidFill>
              </a:rPr>
              <a:t>Podcasts und weitere Videos kostenlos! </a:t>
            </a:r>
            <a:endParaRPr lang="de-DE">
              <a:solidFill>
                <a:srgbClr val="00B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 rot="21210925">
            <a:off x="16995290" y="8969750"/>
            <a:ext cx="6411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5400">
                <a:solidFill>
                  <a:srgbClr val="00B050"/>
                </a:solidFill>
              </a:rPr>
              <a:t>Zugriff auf 2,35 Millionen Datensätze!</a:t>
            </a:r>
            <a:endParaRPr lang="de-DE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Vielen Dank für das  </a:t>
            </a:r>
            <a:br>
              <a:rPr lang="de-DE"/>
            </a:br>
            <a:r>
              <a:rPr lang="de-DE"/>
              <a:t>Anschauen der</a:t>
            </a:r>
            <a:br>
              <a:rPr lang="de-DE"/>
            </a:br>
            <a:r>
              <a:rPr lang="de-DE"/>
              <a:t>Videoreihe zum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486</Words>
  <Application>Microsoft Office PowerPoint</Application>
  <DocSecurity>0</DocSecurity>
  <PresentationFormat>Benutzerdefiniert</PresentationFormat>
  <Paragraphs>77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Normen-ABC Z: Zertifizierungsnormen  Video-Lecture  von Prof. Dr.-Ing. Paul R. Melcher  Hochschul- und Kreisbibliothek Bonn-Rhein-Sieg     </vt:lpstr>
      <vt:lpstr>PowerPoint-Präsentation</vt:lpstr>
      <vt:lpstr>1  Was ist eine  Zertifizierung? </vt:lpstr>
      <vt:lpstr>1 Sonderform einer Konformitätsbewertung </vt:lpstr>
      <vt:lpstr>2  Normbeispiele von  Zertifizierungen</vt:lpstr>
      <vt:lpstr>2 Zertifizierungsbeispiele von akkreditierten Stellen</vt:lpstr>
      <vt:lpstr>PowerPoint-Präsentation</vt:lpstr>
      <vt:lpstr>Weiterführende Quellen </vt:lpstr>
      <vt:lpstr>Vielen Dank für das   Anschauen der Videoreihe zum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130</cp:revision>
  <dcterms:created xsi:type="dcterms:W3CDTF">2023-04-14T07:27:50Z</dcterms:created>
  <dcterms:modified xsi:type="dcterms:W3CDTF">2023-08-21T09:05:20Z</dcterms:modified>
  <cp:category/>
  <dc:identifier/>
  <cp:contentStatus/>
  <dc:language/>
  <cp:version/>
</cp:coreProperties>
</file>