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7" r:id="rId7"/>
    <p:sldId id="263" r:id="rId8"/>
    <p:sldId id="264" r:id="rId9"/>
    <p:sldId id="265" r:id="rId10"/>
  </p:sldIdLst>
  <p:sldSz cx="24382413" cy="13716000"/>
  <p:notesSz cx="24382413" cy="13716000"/>
  <p:defaultTextStyle>
    <a:defPPr>
      <a:defRPr lang="de-DE"/>
    </a:defPPr>
    <a:lvl1pPr marL="0" algn="l" defTabSz="1828709">
      <a:defRPr sz="36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>
      <a:defRPr sz="36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>
      <a:defRPr sz="36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>
      <a:defRPr sz="36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>
      <a:defRPr sz="36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>
      <a:defRPr sz="36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>
      <a:defRPr sz="36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>
      <a:defRPr sz="36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>
      <a:defRPr sz="36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55" d="100"/>
          <a:sy n="55" d="100"/>
        </p:scale>
        <p:origin x="636" y="90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0566400" cy="6873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13811250" y="0"/>
            <a:ext cx="10564813" cy="6873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0B5ED9-6CAD-4025-8F00-F6C93AAE26A4}" type="datetimeFigureOut">
              <a:rPr lang="de-DE" smtClean="0"/>
              <a:t>21.08.2023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077200" y="1714500"/>
            <a:ext cx="8228013" cy="4629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2438400" y="6600825"/>
            <a:ext cx="19505613" cy="54006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13028613"/>
            <a:ext cx="10566400" cy="6873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13811250" y="13028613"/>
            <a:ext cx="10564813" cy="6873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489763-40FF-4C21-AEE1-5411539D8D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72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Die Abbildung des Zertifikats ist von der Lizenz ausgenommen. © Quelle: Privat 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B8878-4A5E-4AC4-9F71-8E7AB51C832D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1050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" y="0"/>
            <a:ext cx="24382798" cy="1371532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350202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813362" y="8440074"/>
            <a:ext cx="18286810" cy="2880360"/>
          </a:xfrm>
        </p:spPr>
        <p:txBody>
          <a:bodyPr/>
          <a:lstStyle>
            <a:lvl1pPr marL="0" indent="0" algn="l">
              <a:buNone/>
              <a:defRPr sz="45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64237" y="609366"/>
            <a:ext cx="5364000" cy="10412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7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6"/>
          </p:nvPr>
        </p:nvSpPr>
        <p:spPr bwMode="auto">
          <a:xfrm>
            <a:off x="19275552" y="2674620"/>
            <a:ext cx="4498847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7"/>
          </p:nvPr>
        </p:nvSpPr>
        <p:spPr bwMode="auto">
          <a:xfrm>
            <a:off x="14154912" y="2674620"/>
            <a:ext cx="4458046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1" name="Bildplatzhalter 4"/>
          <p:cNvSpPr>
            <a:spLocks noGrp="1"/>
          </p:cNvSpPr>
          <p:nvPr>
            <p:ph type="pic" sz="quarter" idx="18"/>
          </p:nvPr>
        </p:nvSpPr>
        <p:spPr bwMode="auto">
          <a:xfrm>
            <a:off x="14154912" y="8160344"/>
            <a:ext cx="9619487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Schluss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" y="0"/>
            <a:ext cx="24382798" cy="1371532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350202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64237" y="609366"/>
            <a:ext cx="5364000" cy="1041258"/>
          </a:xfrm>
          <a:prstGeom prst="rect">
            <a:avLst/>
          </a:prstGeom>
        </p:spPr>
      </p:pic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 bwMode="auto">
          <a:xfrm>
            <a:off x="1813362" y="9145844"/>
            <a:ext cx="9124950" cy="2779712"/>
          </a:xfrm>
        </p:spPr>
        <p:txBody>
          <a:bodyPr/>
          <a:lstStyle>
            <a:lvl1pPr>
              <a:defRPr sz="4400" b="1" cap="all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tabLst>
                <a:tab pos="895350" algn="l"/>
              </a:tabLst>
              <a:defRPr sz="4400" b="0">
                <a:solidFill>
                  <a:schemeClr val="bg1"/>
                </a:solidFill>
              </a:defRPr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 bwMode="auto">
          <a:xfrm>
            <a:off x="1840883" y="12895581"/>
            <a:ext cx="1944733" cy="730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Kapitelbezeichnung • Thema</a:t>
            </a:r>
            <a:endParaRPr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nhaltsverzeichni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9077322" y="2936303"/>
            <a:ext cx="4262738" cy="6794374"/>
          </a:xfrm>
        </p:spPr>
        <p:txBody>
          <a:bodyPr/>
          <a:lstStyle>
            <a:lvl1pPr marL="0" marR="0" indent="0" algn="l" defTabSz="914400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tx2"/>
              </a:buClr>
              <a:buSzTx/>
              <a:buFont typeface="+mj-lt"/>
              <a:buNone/>
              <a:defRPr sz="7300" b="1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defRPr sz="2500"/>
            </a:lvl2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 bwMode="auto">
          <a:xfrm>
            <a:off x="0" y="0"/>
            <a:ext cx="18356580" cy="13715999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Kap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762" y="427"/>
            <a:ext cx="24381273" cy="1371446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auto">
          <a:xfrm>
            <a:off x="1813362" y="286194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de-DE"/>
              <a:t>Kapiteltitel</a:t>
            </a:r>
            <a:endParaRPr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70385" y="622860"/>
            <a:ext cx="5336771" cy="9583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0" y="2674620"/>
            <a:ext cx="1346453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0" y="2674620"/>
            <a:ext cx="1346453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22070678" cy="1165860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Inhaltsplatzhalter 2"/>
          <p:cNvSpPr>
            <a:spLocks noGrp="1"/>
          </p:cNvSpPr>
          <p:nvPr>
            <p:ph idx="16"/>
          </p:nvPr>
        </p:nvSpPr>
        <p:spPr bwMode="auto">
          <a:xfrm>
            <a:off x="945326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7"/>
          </p:nvPr>
        </p:nvSpPr>
        <p:spPr bwMode="auto">
          <a:xfrm>
            <a:off x="1706564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1" y="8229600"/>
            <a:ext cx="6355080" cy="482346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6"/>
          </p:nvPr>
        </p:nvSpPr>
        <p:spPr bwMode="auto">
          <a:xfrm>
            <a:off x="14950440" y="2674620"/>
            <a:ext cx="8823959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7"/>
          </p:nvPr>
        </p:nvSpPr>
        <p:spPr bwMode="auto">
          <a:xfrm>
            <a:off x="10309860" y="2674620"/>
            <a:ext cx="4032941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1" name="Bildplatzhalter 4"/>
          <p:cNvSpPr>
            <a:spLocks noGrp="1"/>
          </p:cNvSpPr>
          <p:nvPr>
            <p:ph type="pic" sz="quarter" idx="18"/>
          </p:nvPr>
        </p:nvSpPr>
        <p:spPr bwMode="auto">
          <a:xfrm>
            <a:off x="17305020" y="8160344"/>
            <a:ext cx="6469379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22070678" cy="1165860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97680"/>
            <a:ext cx="2207067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11088734" cy="988609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61104"/>
            <a:ext cx="11088734" cy="7836789"/>
          </a:xfrm>
        </p:spPr>
        <p:txBody>
          <a:bodyPr/>
          <a:lstStyle>
            <a:lvl1pPr>
              <a:defRPr/>
            </a:lvl1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4173200" y="2674620"/>
            <a:ext cx="960119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Ellipse 6"/>
          <p:cNvSpPr/>
          <p:nvPr userDrawn="1"/>
        </p:nvSpPr>
        <p:spPr bwMode="auto">
          <a:xfrm>
            <a:off x="1907381" y="647699"/>
            <a:ext cx="297570" cy="29757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8286097" cy="226314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840882" y="5280660"/>
            <a:ext cx="8286097" cy="68172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defRPr/>
            </a:pPr>
            <a:r>
              <a:rPr lang="de-DE"/>
              <a:t>Hier kann eine Subline stehen.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2391503" y="674084"/>
            <a:ext cx="16221455" cy="24622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2000">
                <a:solidFill>
                  <a:schemeClr val="tx1"/>
                </a:solidFill>
              </a:defRPr>
            </a:lvl1pPr>
          </a:lstStyle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1907381" y="674084"/>
            <a:ext cx="298800" cy="244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4"/>
          <a:stretch/>
        </p:blipFill>
        <p:spPr bwMode="auto">
          <a:xfrm>
            <a:off x="19160020" y="623651"/>
            <a:ext cx="4644000" cy="9014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>
        <a:lnSpc>
          <a:spcPct val="90000"/>
        </a:lnSpc>
        <a:spcBef>
          <a:spcPts val="0"/>
        </a:spcBef>
        <a:buNone/>
        <a:defRPr sz="7300" b="1" cap="none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>
        <a:lnSpc>
          <a:spcPct val="110000"/>
        </a:lnSpc>
        <a:spcBef>
          <a:spcPts val="2600"/>
        </a:spcBef>
        <a:buFont typeface="Arial"/>
        <a:buNone/>
        <a:defRPr sz="40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>
        <a:lnSpc>
          <a:spcPct val="110000"/>
        </a:lnSpc>
        <a:spcBef>
          <a:spcPts val="3000"/>
        </a:spcBef>
        <a:buFont typeface="Arial"/>
        <a:buNone/>
        <a:defRPr sz="2600" b="1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>
        <a:lnSpc>
          <a:spcPct val="110000"/>
        </a:lnSpc>
        <a:spcBef>
          <a:spcPts val="3000"/>
        </a:spcBef>
        <a:buFont typeface="Arial"/>
        <a:buNone/>
        <a:defRPr sz="2600">
          <a:solidFill>
            <a:schemeClr val="tx1"/>
          </a:solidFill>
          <a:latin typeface="+mn-lt"/>
          <a:ea typeface="+mn-ea"/>
          <a:cs typeface="+mn-cs"/>
        </a:defRPr>
      </a:lvl3pPr>
      <a:lvl4pPr marL="270000" indent="-270000" algn="l" defTabSz="914400">
        <a:lnSpc>
          <a:spcPct val="110000"/>
        </a:lnSpc>
        <a:spcBef>
          <a:spcPts val="3000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270000" algn="l" defTabSz="914400">
        <a:lnSpc>
          <a:spcPct val="100000"/>
        </a:lnSpc>
        <a:spcBef>
          <a:spcPts val="3000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normungsfabrik.din.de/" TargetMode="External"/><Relationship Id="rId7" Type="http://schemas.openxmlformats.org/officeDocument/2006/relationships/hyperlink" Target="http://www.nautos.de/" TargetMode="External"/><Relationship Id="rId2" Type="http://schemas.openxmlformats.org/officeDocument/2006/relationships/hyperlink" Target="http://www.din.de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beuth.de/" TargetMode="External"/><Relationship Id="rId5" Type="http://schemas.openxmlformats.org/officeDocument/2006/relationships/image" Target="../media/image11.png"/><Relationship Id="rId4" Type="http://schemas.openxmlformats.org/officeDocument/2006/relationships/hyperlink" Target="http://www.din.de/de/mitwirken/entwuerfe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2337949"/>
            <a:ext cx="13075829" cy="9118600"/>
          </a:xfrm>
        </p:spPr>
        <p:txBody>
          <a:bodyPr/>
          <a:lstStyle/>
          <a:p>
            <a:pPr>
              <a:defRPr/>
            </a:pPr>
            <a:r>
              <a:rPr lang="de-DE"/>
              <a:t>Normen-ABC</a:t>
            </a:r>
            <a:br>
              <a:rPr lang="de-DE"/>
            </a:br>
            <a:r>
              <a:rPr lang="de-DE" sz="6000"/>
              <a:t>Z: Zertifizierungsnormen</a:t>
            </a:r>
            <a:br>
              <a:rPr lang="de-DE"/>
            </a:br>
            <a:br>
              <a:rPr lang="de-DE" sz="4400"/>
            </a:br>
            <a:r>
              <a:rPr lang="de-DE" sz="4400" b="0"/>
              <a:t>Video-Lecture </a:t>
            </a:r>
            <a:br>
              <a:rPr lang="de-DE" sz="4400" b="0"/>
            </a:br>
            <a:r>
              <a:rPr lang="de-DE" sz="4400" b="0"/>
              <a:t>von </a:t>
            </a:r>
            <a:r>
              <a:rPr lang="de-DE" sz="4400"/>
              <a:t>Prof. Dr.-Ing. Paul R. Melcher</a:t>
            </a:r>
            <a:br>
              <a:rPr lang="de-DE" sz="4400"/>
            </a:br>
            <a:br>
              <a:rPr lang="de-DE" sz="4400"/>
            </a:br>
            <a:r>
              <a:rPr lang="de-DE" sz="4400" b="0"/>
              <a:t>Hochschul- und Kreisbibliothek</a:t>
            </a:r>
            <a:br>
              <a:rPr lang="de-DE" sz="4400" b="0"/>
            </a:br>
            <a:r>
              <a:rPr lang="de-DE" sz="4400" b="0"/>
              <a:t>Bonn-Rhein-Sieg</a:t>
            </a:r>
            <a:br>
              <a:rPr lang="de-DE" sz="4400"/>
            </a:br>
            <a:br>
              <a:rPr lang="de-DE" sz="4400"/>
            </a:br>
            <a:br>
              <a:rPr lang="de-DE" sz="4400"/>
            </a:br>
            <a:br>
              <a:rPr lang="de-DE" sz="4400"/>
            </a:br>
            <a:br>
              <a:rPr lang="de-DE" sz="4400"/>
            </a:br>
            <a:endParaRPr lang="de-DE" sz="4400"/>
          </a:p>
        </p:txBody>
      </p:sp>
      <p:sp>
        <p:nvSpPr>
          <p:cNvPr id="6" name="Untertitel 2"/>
          <p:cNvSpPr txBox="1"/>
          <p:nvPr/>
        </p:nvSpPr>
        <p:spPr bwMode="auto">
          <a:xfrm>
            <a:off x="1813361" y="9748701"/>
            <a:ext cx="13648311" cy="121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>
              <a:lnSpc>
                <a:spcPct val="110000"/>
              </a:lnSpc>
              <a:spcBef>
                <a:spcPts val="2600"/>
              </a:spcBef>
              <a:buFont typeface="Arial"/>
              <a:buNone/>
              <a:defRPr sz="45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100000"/>
              </a:lnSpc>
              <a:spcBef>
                <a:spcPts val="30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de-DE" sz="4400"/>
              <a:t>Aufgenommen im One Button Recording Studio</a:t>
            </a:r>
            <a:endParaRPr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813361" y="11247958"/>
            <a:ext cx="12680779" cy="229839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Bildplatzhalter 3"/>
          <p:cNvPicPr>
            <a:picLocks noChangeAspect="1"/>
          </p:cNvPicPr>
          <p:nvPr/>
        </p:nvPicPr>
        <p:blipFill>
          <a:blip r:embed="rId2"/>
          <a:srcRect l="11299" r="-2906"/>
          <a:stretch/>
        </p:blipFill>
        <p:spPr bwMode="auto">
          <a:xfrm>
            <a:off x="0" y="0"/>
            <a:ext cx="22347043" cy="13715999"/>
          </a:xfrm>
          <a:prstGeom prst="rect">
            <a:avLst/>
          </a:prstGeom>
        </p:spPr>
      </p:pic>
      <p:pic>
        <p:nvPicPr>
          <p:cNvPr id="6" name="Grafik 5" descr="Die runde Fläche ist flexibel und kann nach Bedarf vergrößert und verkleinert werden.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559300" y="-676"/>
            <a:ext cx="19823113" cy="13716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160020" y="623651"/>
            <a:ext cx="4644000" cy="901491"/>
          </a:xfrm>
          <a:prstGeom prst="rect">
            <a:avLst/>
          </a:prstGeom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 bwMode="auto">
          <a:xfrm>
            <a:off x="19077322" y="2228939"/>
            <a:ext cx="4726698" cy="10156045"/>
          </a:xfrm>
        </p:spPr>
        <p:txBody>
          <a:bodyPr/>
          <a:lstStyle/>
          <a:p>
            <a:pPr lvl="0">
              <a:defRPr/>
            </a:pPr>
            <a:r>
              <a:rPr lang="de-DE"/>
              <a:t>1</a:t>
            </a:r>
            <a:endParaRPr/>
          </a:p>
          <a:p>
            <a:pPr lvl="1">
              <a:defRPr/>
            </a:pPr>
            <a:r>
              <a:rPr lang="de-DE" sz="4000"/>
              <a:t>Was ist eine </a:t>
            </a:r>
            <a:br>
              <a:rPr lang="de-DE" sz="4000"/>
            </a:br>
            <a:r>
              <a:rPr lang="de-DE" sz="4000"/>
              <a:t>Zertifizierung?</a:t>
            </a:r>
            <a:endParaRPr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  <a:p>
            <a:pPr lvl="0">
              <a:defRPr/>
            </a:pPr>
            <a:r>
              <a:rPr lang="de-DE"/>
              <a:t>2</a:t>
            </a:r>
            <a:endParaRPr/>
          </a:p>
          <a:p>
            <a:pPr lvl="1">
              <a:defRPr/>
            </a:pPr>
            <a:r>
              <a:rPr lang="de-DE" sz="4000"/>
              <a:t>Normbeispiele</a:t>
            </a:r>
            <a:endParaRPr/>
          </a:p>
          <a:p>
            <a:pPr lvl="1">
              <a:defRPr/>
            </a:pPr>
            <a:r>
              <a:rPr lang="de-DE" sz="4000"/>
              <a:t>von   Zertifizierungen</a:t>
            </a:r>
            <a:endParaRPr/>
          </a:p>
          <a:p>
            <a:pPr lvl="1">
              <a:defRPr/>
            </a:pPr>
            <a:endParaRPr lang="de-DE" sz="4000"/>
          </a:p>
          <a:p>
            <a:pPr lvl="0">
              <a:defRPr/>
            </a:pPr>
            <a:endParaRPr lang="de-DE"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>
                <a:solidFill>
                  <a:schemeClr val="accent5"/>
                </a:solidFill>
              </a:rPr>
              <a:t>1 </a:t>
            </a:r>
            <a:br>
              <a:rPr lang="de-DE">
                <a:solidFill>
                  <a:schemeClr val="accent5"/>
                </a:solidFill>
              </a:rPr>
            </a:br>
            <a:r>
              <a:rPr lang="de-DE">
                <a:solidFill>
                  <a:schemeClr val="accent5"/>
                </a:solidFill>
              </a:rPr>
              <a:t>Was ist eine </a:t>
            </a:r>
            <a:br>
              <a:rPr lang="de-DE">
                <a:solidFill>
                  <a:schemeClr val="accent5"/>
                </a:solidFill>
              </a:rPr>
            </a:br>
            <a:r>
              <a:rPr lang="de-DE">
                <a:solidFill>
                  <a:schemeClr val="accent5"/>
                </a:solidFill>
              </a:rPr>
              <a:t>Zertifizierung?</a:t>
            </a:r>
            <a:br>
              <a:rPr lang="de-DE">
                <a:solidFill>
                  <a:schemeClr val="accent5"/>
                </a:solidFill>
              </a:rPr>
            </a:br>
            <a:endParaRPr lang="de-DE">
              <a:solidFill>
                <a:schemeClr val="accent5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2" y="1743599"/>
            <a:ext cx="21895418" cy="1656080"/>
          </a:xfrm>
        </p:spPr>
        <p:txBody>
          <a:bodyPr/>
          <a:lstStyle/>
          <a:p>
            <a:pPr>
              <a:defRPr/>
            </a:pPr>
            <a:r>
              <a:rPr lang="de-DE" b="0" dirty="0"/>
              <a:t>1 Sonderform einer Konformitätsbewertung </a:t>
            </a:r>
            <a:endParaRPr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90756" y="3268985"/>
            <a:ext cx="20853935" cy="814404"/>
          </a:xfrm>
        </p:spPr>
        <p:txBody>
          <a:bodyPr/>
          <a:lstStyle/>
          <a:p>
            <a:pPr>
              <a:defRPr/>
            </a:pPr>
            <a:r>
              <a:rPr lang="de-DE" sz="4400" dirty="0"/>
              <a:t>In der DIN EN ISO/IEC 17000:2020 “Konformitätsbewertung – Begriffe und allgemeine Grundlagen” ist die </a:t>
            </a:r>
            <a:r>
              <a:rPr lang="de-DE" sz="6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Zertifizierung</a:t>
            </a:r>
            <a:r>
              <a:rPr lang="de-DE" sz="6000" dirty="0"/>
              <a:t> </a:t>
            </a:r>
            <a:r>
              <a:rPr lang="de-DE" sz="4400" dirty="0"/>
              <a:t>definiert.</a:t>
            </a:r>
            <a:endParaRPr dirty="0"/>
          </a:p>
          <a:p>
            <a:pPr>
              <a:defRPr/>
            </a:pPr>
            <a:r>
              <a:rPr lang="de-DE" sz="4400" b="1" i="1" dirty="0"/>
              <a:t>„Verkürzt gesagt, bedeutet Zertifizierung die Bestätigung einer Übereinstimmung mit einer Norm durch einen unparteiischen Dritten.“</a:t>
            </a:r>
            <a:endParaRPr dirty="0"/>
          </a:p>
          <a:p>
            <a:pPr>
              <a:defRPr/>
            </a:pPr>
            <a:r>
              <a:rPr lang="de-DE" sz="4400" dirty="0"/>
              <a:t>Diese </a:t>
            </a:r>
            <a:r>
              <a:rPr lang="de-DE" sz="4400" b="1" i="1" dirty="0"/>
              <a:t>unparteiische Dritten </a:t>
            </a:r>
            <a:r>
              <a:rPr lang="de-DE" sz="4400" dirty="0"/>
              <a:t>müssen als </a:t>
            </a:r>
            <a:r>
              <a:rPr lang="de-DE" sz="5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Zertifizierungsstelle</a:t>
            </a:r>
            <a:r>
              <a:rPr lang="de-DE" sz="6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 </a:t>
            </a:r>
            <a:r>
              <a:rPr lang="de-DE" sz="4400" dirty="0">
                <a:latin typeface="Source Sans Pro"/>
                <a:ea typeface="Arial"/>
                <a:cs typeface="Arial"/>
              </a:rPr>
              <a:t>von der Deutschen Akkreditierungsbehörde (</a:t>
            </a:r>
            <a:r>
              <a:rPr lang="de-DE" sz="4400" b="1" dirty="0" err="1">
                <a:latin typeface="Source Sans Pro"/>
                <a:ea typeface="Arial"/>
                <a:cs typeface="Arial"/>
              </a:rPr>
              <a:t>DAkkS</a:t>
            </a:r>
            <a:r>
              <a:rPr lang="de-DE" sz="4400" dirty="0">
                <a:latin typeface="Source Sans Pro"/>
                <a:ea typeface="Arial"/>
                <a:cs typeface="Arial"/>
              </a:rPr>
              <a:t>) genehmigt sein. </a:t>
            </a:r>
            <a:r>
              <a:rPr lang="de-DE" sz="4400" dirty="0"/>
              <a:t> </a:t>
            </a:r>
            <a:endParaRPr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4</a:t>
            </a:fld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907381" y="9198755"/>
            <a:ext cx="6632049" cy="3938487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 bwMode="auto">
          <a:xfrm rot="21236248">
            <a:off x="11425306" y="9978238"/>
            <a:ext cx="8243506" cy="1861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440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&gt;5000 Zertifizierungsstellen </a:t>
            </a:r>
            <a:endParaRPr/>
          </a:p>
          <a:p>
            <a:pPr>
              <a:defRPr/>
            </a:pPr>
            <a:r>
              <a:rPr lang="de-DE" b="1">
                <a:solidFill>
                  <a:schemeClr val="accent6"/>
                </a:solidFill>
              </a:rPr>
              <a:t>von DAkks registriert!</a:t>
            </a:r>
            <a:endParaRPr/>
          </a:p>
          <a:p>
            <a:pPr>
              <a:defRPr/>
            </a:pPr>
            <a:endParaRPr lang="de-DE" b="1">
              <a:solidFill>
                <a:schemeClr val="accent6"/>
              </a:solidFill>
            </a:endParaRPr>
          </a:p>
        </p:txBody>
      </p:sp>
      <p:sp>
        <p:nvSpPr>
          <p:cNvPr id="8" name="Textfeld 7"/>
          <p:cNvSpPr txBox="1"/>
          <p:nvPr/>
        </p:nvSpPr>
        <p:spPr bwMode="auto">
          <a:xfrm>
            <a:off x="8689058" y="12737132"/>
            <a:ext cx="97321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de-DE" sz="2000" dirty="0"/>
              <a:t>Diese Abbildung ist von der Lizenz ausgenommen. © Quelle: https://www.dakks.de/ 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744349" y="2861946"/>
            <a:ext cx="12489235" cy="5108862"/>
          </a:xfrm>
        </p:spPr>
        <p:txBody>
          <a:bodyPr/>
          <a:lstStyle/>
          <a:p>
            <a:pPr>
              <a:defRPr/>
            </a:pPr>
            <a:r>
              <a:rPr lang="de-DE">
                <a:solidFill>
                  <a:schemeClr val="accent5"/>
                </a:solidFill>
              </a:rPr>
              <a:t>2 </a:t>
            </a:r>
            <a:br>
              <a:rPr lang="de-DE">
                <a:solidFill>
                  <a:schemeClr val="accent5"/>
                </a:solidFill>
              </a:rPr>
            </a:br>
            <a:r>
              <a:rPr lang="de-DE">
                <a:solidFill>
                  <a:schemeClr val="accent5"/>
                </a:solidFill>
              </a:rPr>
              <a:t>Normbeispiele von  Zertifizierungen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>
          <a:xfrm>
            <a:off x="1840882" y="1743599"/>
            <a:ext cx="21895418" cy="1656080"/>
          </a:xfrm>
        </p:spPr>
        <p:txBody>
          <a:bodyPr/>
          <a:lstStyle/>
          <a:p>
            <a:r>
              <a:rPr lang="de-DE" b="0" dirty="0"/>
              <a:t>2 Zertifizierungsbeispiele von akkreditierten Stellen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l"/>
            <a:r>
              <a:rPr lang="de-DE" dirty="0"/>
              <a:t>Normen-ABC von Prof. Dr.-Ing. Paul R. Melcher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8A11F07-76ED-4A84-9391-56977295E5C2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1939121" y="3131536"/>
            <a:ext cx="42301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Produkte</a:t>
            </a:r>
            <a:r>
              <a:rPr lang="de-DE" sz="6000" b="1" dirty="0">
                <a:latin typeface="+mj-lt"/>
                <a:ea typeface="+mj-ea"/>
                <a:cs typeface="+mj-cs"/>
              </a:rPr>
              <a:t>*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7258844" y="3166841"/>
            <a:ext cx="41355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Prozesse</a:t>
            </a:r>
            <a:r>
              <a:rPr lang="de-DE" sz="6000" b="1" dirty="0">
                <a:latin typeface="+mj-lt"/>
                <a:ea typeface="+mj-ea"/>
                <a:cs typeface="+mj-cs"/>
              </a:rPr>
              <a:t>*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2076128" y="3166841"/>
            <a:ext cx="577372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Systeme</a:t>
            </a:r>
            <a:r>
              <a:rPr lang="de-DE" sz="6000" b="1" dirty="0">
                <a:latin typeface="+mj-lt"/>
                <a:ea typeface="+mj-ea"/>
                <a:cs typeface="+mj-cs"/>
              </a:rPr>
              <a:t>*</a:t>
            </a:r>
            <a:r>
              <a:rPr lang="de-DE" sz="6000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 und </a:t>
            </a:r>
          </a:p>
          <a:p>
            <a:r>
              <a:rPr lang="de-DE" sz="6000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Unternehmen</a:t>
            </a:r>
            <a:r>
              <a:rPr lang="de-DE" sz="6000" b="1" dirty="0">
                <a:latin typeface="+mj-lt"/>
                <a:ea typeface="+mj-ea"/>
                <a:cs typeface="+mj-cs"/>
              </a:rPr>
              <a:t>*</a:t>
            </a:r>
          </a:p>
          <a:p>
            <a:r>
              <a:rPr lang="de-DE" sz="6000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19003333" y="3105992"/>
            <a:ext cx="42958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Personen</a:t>
            </a:r>
            <a:r>
              <a:rPr lang="de-DE" sz="6000" b="1" dirty="0">
                <a:latin typeface="+mj-lt"/>
                <a:ea typeface="+mj-ea"/>
                <a:cs typeface="+mj-cs"/>
              </a:rPr>
              <a:t>*</a:t>
            </a:r>
            <a:r>
              <a:rPr lang="de-DE" sz="6000" b="1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747803" y="5381667"/>
            <a:ext cx="4434931" cy="3810975"/>
          </a:xfrm>
          <a:prstGeom prst="rect">
            <a:avLst/>
          </a:prstGeom>
        </p:spPr>
      </p:pic>
      <p:sp>
        <p:nvSpPr>
          <p:cNvPr id="21" name="Textfeld 20"/>
          <p:cNvSpPr txBox="1"/>
          <p:nvPr/>
        </p:nvSpPr>
        <p:spPr>
          <a:xfrm>
            <a:off x="1945481" y="12550188"/>
            <a:ext cx="215311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/>
              <a:t>Tipp: Hinterfragen Sie Produktlabels und Gütesiegel im </a:t>
            </a:r>
            <a:r>
              <a:rPr lang="de-DE" sz="4400" u="sng" dirty="0">
                <a:solidFill>
                  <a:srgbClr val="FF0000"/>
                </a:solidFill>
              </a:rPr>
              <a:t>nicht akkreditierten</a:t>
            </a:r>
            <a:r>
              <a:rPr lang="de-DE" sz="4400" dirty="0">
                <a:solidFill>
                  <a:srgbClr val="FF0000"/>
                </a:solidFill>
              </a:rPr>
              <a:t> </a:t>
            </a:r>
            <a:r>
              <a:rPr lang="de-DE" sz="4400" dirty="0"/>
              <a:t>Bereich! </a:t>
            </a:r>
          </a:p>
        </p:txBody>
      </p:sp>
      <p:sp>
        <p:nvSpPr>
          <p:cNvPr id="22" name="Textfeld 21"/>
          <p:cNvSpPr txBox="1"/>
          <p:nvPr/>
        </p:nvSpPr>
        <p:spPr>
          <a:xfrm rot="10800000" flipV="1">
            <a:off x="1939121" y="11764707"/>
            <a:ext cx="15374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latin typeface="+mj-lt"/>
                <a:ea typeface="+mj-ea"/>
                <a:cs typeface="+mj-cs"/>
              </a:rPr>
              <a:t>*</a:t>
            </a:r>
            <a:r>
              <a:rPr lang="de-DE" sz="4000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4000" b="1" dirty="0">
                <a:latin typeface="+mj-lt"/>
                <a:ea typeface="+mj-ea"/>
                <a:cs typeface="+mj-cs"/>
              </a:rPr>
              <a:t>Gilt auch für Dienstleistungen (intern und extern)  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1912871" y="9856311"/>
            <a:ext cx="5345973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EN 149:2001+A1:2009 </a:t>
            </a:r>
          </a:p>
          <a:p>
            <a:r>
              <a:rPr lang="de-DE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CE-Nr.: 0XXX </a:t>
            </a:r>
            <a:r>
              <a:rPr lang="de-DE" dirty="0"/>
              <a:t>vierstellig </a:t>
            </a:r>
            <a:br>
              <a:rPr lang="de-DE" dirty="0"/>
            </a:br>
            <a:r>
              <a:rPr lang="de-DE" dirty="0"/>
              <a:t>je nach Prüfstelle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2318780" y="6148017"/>
            <a:ext cx="2732589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2000" dirty="0"/>
              <a:t>NR = Not </a:t>
            </a:r>
            <a:r>
              <a:rPr lang="de-DE" sz="2000" dirty="0" err="1"/>
              <a:t>reusebal</a:t>
            </a:r>
            <a:br>
              <a:rPr lang="de-DE" sz="2000" dirty="0"/>
            </a:br>
            <a:r>
              <a:rPr lang="de-DE" sz="2000" dirty="0"/>
              <a:t>(einmaliger Gebrauch max. 8 Stunden)</a:t>
            </a:r>
          </a:p>
        </p:txBody>
      </p:sp>
      <p:sp>
        <p:nvSpPr>
          <p:cNvPr id="26" name="Textfeld 25"/>
          <p:cNvSpPr txBox="1"/>
          <p:nvPr/>
        </p:nvSpPr>
        <p:spPr>
          <a:xfrm>
            <a:off x="1950970" y="4050045"/>
            <a:ext cx="443007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3200" b="1" dirty="0"/>
              <a:t>Z. B.: FFP 2 Masken</a:t>
            </a:r>
            <a:br>
              <a:rPr lang="de-DE" sz="3200" b="1" dirty="0"/>
            </a:br>
            <a:r>
              <a:rPr lang="de-DE" sz="3200" b="1" dirty="0" err="1"/>
              <a:t>F</a:t>
            </a:r>
            <a:r>
              <a:rPr lang="de-DE" sz="3200" dirty="0" err="1"/>
              <a:t>iltering</a:t>
            </a:r>
            <a:r>
              <a:rPr lang="de-DE" sz="3200" dirty="0"/>
              <a:t> </a:t>
            </a:r>
            <a:r>
              <a:rPr lang="de-DE" sz="3200" b="1" dirty="0"/>
              <a:t>F</a:t>
            </a:r>
            <a:r>
              <a:rPr lang="de-DE" sz="3200" dirty="0"/>
              <a:t>ace </a:t>
            </a:r>
            <a:r>
              <a:rPr lang="de-DE" sz="3200" b="1" dirty="0" err="1"/>
              <a:t>P</a:t>
            </a:r>
            <a:r>
              <a:rPr lang="de-DE" sz="3200" dirty="0" err="1"/>
              <a:t>ieces</a:t>
            </a:r>
            <a:br>
              <a:rPr lang="de-DE" sz="3200" dirty="0"/>
            </a:br>
            <a:endParaRPr lang="de-DE" sz="3200" dirty="0"/>
          </a:p>
        </p:txBody>
      </p:sp>
      <p:sp>
        <p:nvSpPr>
          <p:cNvPr id="27" name="Rechteck 26"/>
          <p:cNvSpPr/>
          <p:nvPr/>
        </p:nvSpPr>
        <p:spPr>
          <a:xfrm>
            <a:off x="7335044" y="9803974"/>
            <a:ext cx="43396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DIN ISO/IEC 15504 </a:t>
            </a:r>
          </a:p>
        </p:txBody>
      </p:sp>
      <p:sp>
        <p:nvSpPr>
          <p:cNvPr id="28" name="Rechteck 27"/>
          <p:cNvSpPr/>
          <p:nvPr/>
        </p:nvSpPr>
        <p:spPr>
          <a:xfrm rot="10800000" flipV="1">
            <a:off x="7274958" y="4439293"/>
            <a:ext cx="4090387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Z. B. SPICE: 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S</a:t>
            </a:r>
            <a:r>
              <a:rPr lang="en-US" dirty="0"/>
              <a:t>oftware </a:t>
            </a:r>
            <a:br>
              <a:rPr lang="en-US" dirty="0"/>
            </a:br>
            <a:r>
              <a:rPr lang="en-US" b="1" dirty="0"/>
              <a:t>P</a:t>
            </a:r>
            <a:r>
              <a:rPr lang="en-US" dirty="0"/>
              <a:t>rocess </a:t>
            </a:r>
            <a:r>
              <a:rPr lang="en-US" b="1" dirty="0"/>
              <a:t>I</a:t>
            </a:r>
            <a:r>
              <a:rPr lang="en-US" dirty="0"/>
              <a:t>mprovement and </a:t>
            </a:r>
            <a:r>
              <a:rPr lang="en-US" b="1" dirty="0"/>
              <a:t>C</a:t>
            </a:r>
            <a:r>
              <a:rPr lang="en-US" dirty="0"/>
              <a:t>apability </a:t>
            </a:r>
            <a:r>
              <a:rPr lang="en-US" b="1" dirty="0"/>
              <a:t>D</a:t>
            </a:r>
            <a:r>
              <a:rPr lang="en-US" dirty="0"/>
              <a:t>etermination</a:t>
            </a:r>
            <a:endParaRPr lang="de-DE" dirty="0"/>
          </a:p>
        </p:txBody>
      </p:sp>
      <p:sp>
        <p:nvSpPr>
          <p:cNvPr id="29" name="Textfeld 28"/>
          <p:cNvSpPr txBox="1"/>
          <p:nvPr/>
        </p:nvSpPr>
        <p:spPr>
          <a:xfrm>
            <a:off x="18612958" y="11241102"/>
            <a:ext cx="81914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Akkreditiert nach </a:t>
            </a:r>
            <a:br>
              <a:rPr lang="de-DE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</a:br>
            <a:r>
              <a:rPr lang="de-DE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DIN EN ISO/IEC 17024</a:t>
            </a:r>
          </a:p>
        </p:txBody>
      </p:sp>
      <p:sp>
        <p:nvSpPr>
          <p:cNvPr id="30" name="Rechteck 29"/>
          <p:cNvSpPr/>
          <p:nvPr/>
        </p:nvSpPr>
        <p:spPr>
          <a:xfrm rot="10800000" flipV="1">
            <a:off x="12184734" y="5401818"/>
            <a:ext cx="51756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Z. B. :</a:t>
            </a:r>
          </a:p>
          <a:p>
            <a:r>
              <a:rPr lang="en-US" b="1" dirty="0" err="1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Qualitätsmanagement</a:t>
            </a:r>
            <a:r>
              <a:rPr lang="en-US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 DIN EN ISO 9001 </a:t>
            </a:r>
          </a:p>
          <a:p>
            <a:endParaRPr lang="en-US" b="1" dirty="0">
              <a:solidFill>
                <a:schemeClr val="accent5"/>
              </a:solidFill>
              <a:latin typeface="+mj-lt"/>
              <a:ea typeface="+mj-ea"/>
              <a:cs typeface="+mj-cs"/>
            </a:endParaRPr>
          </a:p>
          <a:p>
            <a:r>
              <a:rPr lang="en-US" b="1" dirty="0" err="1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Umweltmanagement</a:t>
            </a:r>
            <a:br>
              <a:rPr lang="en-US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</a:br>
            <a:r>
              <a:rPr lang="en-US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DIN EN ISO 14001</a:t>
            </a:r>
          </a:p>
          <a:p>
            <a:endParaRPr lang="en-US" b="1" dirty="0">
              <a:solidFill>
                <a:schemeClr val="accent5"/>
              </a:solidFill>
              <a:latin typeface="+mj-lt"/>
              <a:ea typeface="+mj-ea"/>
              <a:cs typeface="+mj-cs"/>
            </a:endParaRPr>
          </a:p>
          <a:p>
            <a:r>
              <a:rPr lang="en-US" b="1" dirty="0" err="1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Energiemanagement</a:t>
            </a:r>
            <a:endParaRPr lang="en-US" b="1" dirty="0">
              <a:solidFill>
                <a:schemeClr val="accent5"/>
              </a:solidFill>
              <a:latin typeface="+mj-lt"/>
              <a:ea typeface="+mj-ea"/>
              <a:cs typeface="+mj-cs"/>
            </a:endParaRPr>
          </a:p>
          <a:p>
            <a:r>
              <a:rPr lang="en-US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DIN EN ISO 50001 </a:t>
            </a:r>
          </a:p>
          <a:p>
            <a:endParaRPr lang="en-US" b="1" dirty="0">
              <a:solidFill>
                <a:schemeClr val="accent5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1" name="Grafik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18532" y="4154109"/>
            <a:ext cx="4882599" cy="6996479"/>
          </a:xfrm>
          <a:prstGeom prst="rect">
            <a:avLst/>
          </a:prstGeom>
        </p:spPr>
      </p:pic>
      <p:sp>
        <p:nvSpPr>
          <p:cNvPr id="34" name="Pfeil nach rechts 33"/>
          <p:cNvSpPr/>
          <p:nvPr/>
        </p:nvSpPr>
        <p:spPr>
          <a:xfrm>
            <a:off x="1085850" y="10560037"/>
            <a:ext cx="742951" cy="336563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Pfeil nach rechts 34"/>
          <p:cNvSpPr/>
          <p:nvPr/>
        </p:nvSpPr>
        <p:spPr>
          <a:xfrm>
            <a:off x="1093720" y="10075642"/>
            <a:ext cx="742951" cy="336563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feld 22"/>
          <p:cNvSpPr txBox="1"/>
          <p:nvPr/>
        </p:nvSpPr>
        <p:spPr bwMode="auto">
          <a:xfrm rot="16200000">
            <a:off x="19335065" y="7478671"/>
            <a:ext cx="92913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de-DE" sz="2000" dirty="0"/>
              <a:t>Die Abbildung des Zertifikats ist von der Lizenz ausgenommen. © Quelle: Privat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678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27" grpId="0"/>
      <p:bldP spid="28" grpId="0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/>
          <p:nvPr/>
        </p:nvSpPr>
        <p:spPr bwMode="auto">
          <a:xfrm>
            <a:off x="1857507" y="2371219"/>
            <a:ext cx="22332529" cy="10779516"/>
          </a:xfrm>
          <a:prstGeom prst="rect">
            <a:avLst/>
          </a:prstGeom>
        </p:spPr>
        <p:txBody>
          <a:bodyPr/>
          <a:lstStyle>
            <a:lvl1pPr marL="0" indent="0" algn="l" defTabSz="914400">
              <a:lnSpc>
                <a:spcPct val="110000"/>
              </a:lnSpc>
              <a:spcBef>
                <a:spcPts val="2600"/>
              </a:spcBef>
              <a:buFont typeface="Arial"/>
              <a:buNone/>
              <a:defRPr sz="4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70000" algn="l" defTabSz="914400">
              <a:lnSpc>
                <a:spcPct val="110000"/>
              </a:lnSpc>
              <a:spcBef>
                <a:spcPts val="3000"/>
              </a:spcBef>
              <a:buFont typeface="Arial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270000" algn="l" defTabSz="914400">
              <a:lnSpc>
                <a:spcPct val="100000"/>
              </a:lnSpc>
              <a:spcBef>
                <a:spcPts val="3000"/>
              </a:spcBef>
              <a:buFont typeface="Arial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6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Übersicht des Normen </a:t>
            </a:r>
            <a:r>
              <a:rPr lang="de-DE" sz="6000" dirty="0" err="1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ABC´s</a:t>
            </a:r>
            <a:endParaRPr lang="de-DE" sz="6000" dirty="0">
              <a:solidFill>
                <a:schemeClr val="accent5"/>
              </a:solidFill>
              <a:latin typeface="Source Sans Pro"/>
              <a:ea typeface="Arial"/>
              <a:cs typeface="Arial"/>
            </a:endParaRPr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A: </a:t>
            </a:r>
            <a:r>
              <a:rPr lang="de-DE" sz="4400" dirty="0">
                <a:latin typeface="Source Sans Pro"/>
                <a:ea typeface="Arial"/>
                <a:cs typeface="Arial"/>
              </a:rPr>
              <a:t>Arten von Normen</a:t>
            </a:r>
            <a:endParaRPr dirty="0"/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B: </a:t>
            </a:r>
            <a:r>
              <a:rPr lang="de-DE" sz="4400" dirty="0"/>
              <a:t>Bedeutung &amp; Beschaffung von Normen</a:t>
            </a:r>
            <a:endParaRPr dirty="0"/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C: </a:t>
            </a:r>
            <a:r>
              <a:rPr lang="de-DE" sz="4400" dirty="0"/>
              <a:t>CE-Kennzeichnung </a:t>
            </a:r>
            <a:endParaRPr dirty="0"/>
          </a:p>
          <a:p>
            <a:pPr>
              <a:lnSpc>
                <a:spcPct val="100000"/>
              </a:lnSpc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D: </a:t>
            </a:r>
            <a:r>
              <a:rPr lang="de-DE" sz="4400" dirty="0"/>
              <a:t>Die DIN-Norm, die alle kennen sollten </a:t>
            </a:r>
            <a:endParaRPr dirty="0"/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E: </a:t>
            </a:r>
            <a:r>
              <a:rPr lang="de-DE" sz="4400" dirty="0"/>
              <a:t>Entstehung von DIN-Normen</a:t>
            </a:r>
            <a:endParaRPr dirty="0"/>
          </a:p>
          <a:p>
            <a:pPr>
              <a:lnSpc>
                <a:spcPct val="100000"/>
              </a:lnSpc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F: </a:t>
            </a:r>
            <a:r>
              <a:rPr lang="de-DE" sz="4400" dirty="0"/>
              <a:t>Formatnormen</a:t>
            </a:r>
            <a:br>
              <a:rPr lang="de-DE" sz="4400" dirty="0"/>
            </a:br>
            <a:r>
              <a:rPr lang="de-DE" sz="4400" dirty="0"/>
              <a:t>…</a:t>
            </a:r>
            <a:endParaRPr dirty="0"/>
          </a:p>
          <a:p>
            <a:pPr>
              <a:lnSpc>
                <a:spcPct val="100000"/>
              </a:lnSpc>
              <a:defRPr/>
            </a:pPr>
            <a:r>
              <a:rPr lang="de-DE" sz="4400" dirty="0"/>
              <a:t>…</a:t>
            </a:r>
            <a:endParaRPr dirty="0"/>
          </a:p>
          <a:p>
            <a:pPr marL="571500" indent="-571500">
              <a:buFont typeface="Wingdings"/>
              <a:buChar char="ü"/>
              <a:defRPr/>
            </a:pPr>
            <a:r>
              <a:rPr lang="de-DE" sz="6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Z: Zertifizierungsnormen</a:t>
            </a:r>
            <a:endParaRPr dirty="0"/>
          </a:p>
          <a:p>
            <a:pPr marL="571500" indent="-571500">
              <a:buFont typeface="Wingdings"/>
              <a:buChar char="Ø"/>
              <a:defRPr/>
            </a:pPr>
            <a:endParaRPr lang="de-DE" sz="4400" dirty="0"/>
          </a:p>
          <a:p>
            <a:pPr marL="571500" indent="-571500">
              <a:buFont typeface="Wingdings"/>
              <a:buChar char="Ø"/>
              <a:defRPr/>
            </a:pPr>
            <a:endParaRPr lang="de-DE" sz="4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2" y="1743599"/>
            <a:ext cx="21895418" cy="1656080"/>
          </a:xfrm>
        </p:spPr>
        <p:txBody>
          <a:bodyPr/>
          <a:lstStyle/>
          <a:p>
            <a:pPr>
              <a:defRPr/>
            </a:pPr>
            <a:r>
              <a:rPr lang="de-DE" b="0" dirty="0"/>
              <a:t>Weiterführende Quellen</a:t>
            </a:r>
            <a:br>
              <a:rPr lang="de-DE" b="0" dirty="0"/>
            </a:br>
            <a:endParaRPr lang="de-DE" b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2013851" y="3268985"/>
            <a:ext cx="18622860" cy="4874351"/>
          </a:xfrm>
        </p:spPr>
        <p:txBody>
          <a:bodyPr/>
          <a:lstStyle/>
          <a:p>
            <a:pPr>
              <a:defRPr/>
            </a:pPr>
            <a:r>
              <a:rPr lang="de-DE" sz="5400" dirty="0"/>
              <a:t>        Deutsches Institut für Normung e. V. in Berlin: </a:t>
            </a:r>
            <a:br>
              <a:rPr lang="de-DE" sz="5400" dirty="0"/>
            </a:br>
            <a:r>
              <a:rPr lang="de-DE" sz="5400" u="sng" dirty="0">
                <a:hlinkClick r:id="rId2" tooltip="http://www.din.de/"/>
              </a:rPr>
              <a:t>www.din.de</a:t>
            </a:r>
            <a:endParaRPr lang="de-DE" sz="5400" dirty="0"/>
          </a:p>
          <a:p>
            <a:pPr>
              <a:defRPr/>
            </a:pPr>
            <a:r>
              <a:rPr lang="de-DE" sz="5400" u="sng" dirty="0">
                <a:hlinkClick r:id="rId3" tooltip="https://normungsfabrik.din.de/"/>
              </a:rPr>
              <a:t>https://normungsfabrik.din.de/</a:t>
            </a:r>
            <a:endParaRPr lang="de-DE" sz="5400" dirty="0"/>
          </a:p>
          <a:p>
            <a:pPr>
              <a:defRPr/>
            </a:pPr>
            <a:r>
              <a:rPr lang="de-DE" sz="5400" u="sng" dirty="0">
                <a:solidFill>
                  <a:schemeClr val="accent5"/>
                </a:solidFill>
                <a:latin typeface="Source Sans Pro"/>
                <a:ea typeface="Arial"/>
                <a:cs typeface="Arial"/>
                <a:hlinkClick r:id="rId4" tooltip="http://www.din.de/de/mitwirken/entwuerfe"/>
              </a:rPr>
              <a:t>www.din.de/de/mitwirken/entwuerfe</a:t>
            </a:r>
            <a:endParaRPr lang="de-DE" sz="5400" u="sng" dirty="0">
              <a:solidFill>
                <a:schemeClr val="accent5"/>
              </a:solidFill>
              <a:latin typeface="Source Sans Pro"/>
              <a:ea typeface="Arial"/>
              <a:cs typeface="Arial"/>
            </a:endParaRPr>
          </a:p>
          <a:p>
            <a:pPr>
              <a:defRPr/>
            </a:pPr>
            <a:endParaRPr lang="de-DE" sz="5400" u="sng" dirty="0">
              <a:solidFill>
                <a:schemeClr val="accent5"/>
              </a:solidFill>
              <a:latin typeface="Source Sans Pro"/>
              <a:ea typeface="Arial"/>
              <a:cs typeface="Arial"/>
            </a:endParaRPr>
          </a:p>
          <a:p>
            <a:pPr>
              <a:defRPr/>
            </a:pPr>
            <a:endParaRPr lang="de-DE" sz="4400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8</a:t>
            </a:fld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030476" y="3366045"/>
            <a:ext cx="1071976" cy="798026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 bwMode="auto">
          <a:xfrm>
            <a:off x="2030476" y="8867955"/>
            <a:ext cx="15103910" cy="341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/>
              <a:t>              </a:t>
            </a:r>
            <a:r>
              <a:rPr lang="de-DE" sz="5400"/>
              <a:t>Beuth-Verlag als Normenlieferant in Berlin:</a:t>
            </a:r>
            <a:endParaRPr/>
          </a:p>
          <a:p>
            <a:pPr defTabSz="914400">
              <a:lnSpc>
                <a:spcPct val="110000"/>
              </a:lnSpc>
              <a:spcBef>
                <a:spcPts val="2600"/>
              </a:spcBef>
              <a:defRPr/>
            </a:pPr>
            <a:r>
              <a:rPr lang="de-DE" sz="5400" u="sng">
                <a:solidFill>
                  <a:schemeClr val="accent5"/>
                </a:solidFill>
                <a:latin typeface="Source Sans Pro"/>
                <a:ea typeface="Arial"/>
                <a:cs typeface="Arial"/>
                <a:hlinkClick r:id="rId6" tooltip="http://www.beuth.de/"/>
              </a:rPr>
              <a:t>www.beuth.de</a:t>
            </a:r>
            <a:endParaRPr lang="de-DE" sz="5400" u="sng">
              <a:solidFill>
                <a:schemeClr val="accent5"/>
              </a:solidFill>
              <a:latin typeface="Source Sans Pro"/>
              <a:ea typeface="Arial"/>
              <a:cs typeface="Arial"/>
            </a:endParaRPr>
          </a:p>
          <a:p>
            <a:pPr defTabSz="914400">
              <a:lnSpc>
                <a:spcPct val="110000"/>
              </a:lnSpc>
              <a:spcBef>
                <a:spcPts val="2600"/>
              </a:spcBef>
              <a:defRPr/>
            </a:pPr>
            <a:r>
              <a:rPr lang="de-DE" sz="5400"/>
              <a:t>Normendatenbank </a:t>
            </a:r>
            <a:r>
              <a:rPr lang="de-DE" sz="5400" u="sng">
                <a:solidFill>
                  <a:schemeClr val="accent5"/>
                </a:solidFill>
                <a:latin typeface="Source Sans Pro"/>
                <a:ea typeface="Arial"/>
                <a:cs typeface="Arial"/>
                <a:hlinkClick r:id="rId7" tooltip="http://www.nautos.de/"/>
              </a:rPr>
              <a:t>www.nautos.de</a:t>
            </a:r>
            <a:endParaRPr lang="de-DE" sz="5400">
              <a:latin typeface="Source Sans Pro"/>
              <a:ea typeface="Arial"/>
              <a:cs typeface="Arial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2030476" y="8867955"/>
            <a:ext cx="1159191" cy="874861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 bwMode="auto">
          <a:xfrm rot="21130831">
            <a:off x="16519252" y="4215569"/>
            <a:ext cx="522257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5400">
                <a:solidFill>
                  <a:srgbClr val="00B050"/>
                </a:solidFill>
              </a:rPr>
              <a:t>Podcasts und weitere Videos kostenlos! </a:t>
            </a:r>
            <a:endParaRPr lang="de-DE">
              <a:solidFill>
                <a:srgbClr val="00B050"/>
              </a:solidFill>
            </a:endParaRPr>
          </a:p>
        </p:txBody>
      </p:sp>
      <p:sp>
        <p:nvSpPr>
          <p:cNvPr id="10" name="Textfeld 9"/>
          <p:cNvSpPr txBox="1"/>
          <p:nvPr/>
        </p:nvSpPr>
        <p:spPr bwMode="auto">
          <a:xfrm rot="21210925">
            <a:off x="16995290" y="8969750"/>
            <a:ext cx="64115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5400">
                <a:solidFill>
                  <a:srgbClr val="00B050"/>
                </a:solidFill>
              </a:rPr>
              <a:t>Zugriff auf 2,35 Millionen Datensätze!</a:t>
            </a:r>
            <a:endParaRPr lang="de-DE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Vielen Dank für das  </a:t>
            </a:r>
            <a:br>
              <a:rPr lang="de-DE"/>
            </a:br>
            <a:r>
              <a:rPr lang="de-DE"/>
              <a:t>Anschauen der</a:t>
            </a:r>
            <a:br>
              <a:rPr lang="de-DE"/>
            </a:br>
            <a:r>
              <a:rPr lang="de-DE"/>
              <a:t>Videoreihe zum</a:t>
            </a:r>
            <a:br>
              <a:rPr lang="de-DE"/>
            </a:br>
            <a:r>
              <a:rPr lang="de-DE"/>
              <a:t>Normen-ABC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Kontakt</a:t>
            </a:r>
            <a:endParaRPr/>
          </a:p>
          <a:p>
            <a:pPr lvl="1">
              <a:defRPr/>
            </a:pPr>
            <a:r>
              <a:rPr lang="sv-SE"/>
              <a:t>Prof. Dr.-Ing. Paul R. Melcher</a:t>
            </a:r>
            <a:endParaRPr/>
          </a:p>
          <a:p>
            <a:pPr lvl="1">
              <a:defRPr/>
            </a:pPr>
            <a:endParaRPr lang="sv-SE"/>
          </a:p>
          <a:p>
            <a:pPr lvl="1">
              <a:defRPr/>
            </a:pPr>
            <a:r>
              <a:rPr lang="sv-SE"/>
              <a:t>paul.melcher@h-brs.de</a:t>
            </a:r>
            <a:endParaRPr lang="de-D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H-BRS">
      <a:dk1>
        <a:sysClr val="windowText" lastClr="000000"/>
      </a:dk1>
      <a:lt1>
        <a:sysClr val="window" lastClr="FFFFFF"/>
      </a:lt1>
      <a:dk2>
        <a:srgbClr val="00AEEF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154A6C"/>
      </a:accent5>
      <a:accent6>
        <a:srgbClr val="70AD47"/>
      </a:accent6>
      <a:hlink>
        <a:srgbClr val="154A6C"/>
      </a:hlink>
      <a:folHlink>
        <a:srgbClr val="954F72"/>
      </a:folHlink>
    </a:clrScheme>
    <a:fontScheme name="H-BRS">
      <a:majorFont>
        <a:latin typeface="Source Sans Pro"/>
        <a:ea typeface="Arial"/>
        <a:cs typeface="Arial"/>
      </a:majorFont>
      <a:minorFont>
        <a:latin typeface="Source Sans Pro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H-BRS_PPT-VL f. MA_Office 2019</Template>
  <TotalTime>0</TotalTime>
  <Words>486</Words>
  <Application>Microsoft Office PowerPoint</Application>
  <DocSecurity>0</DocSecurity>
  <PresentationFormat>Benutzerdefiniert</PresentationFormat>
  <Paragraphs>77</Paragraphs>
  <Slides>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Calibri</vt:lpstr>
      <vt:lpstr>Source Sans Pro</vt:lpstr>
      <vt:lpstr>Wingdings</vt:lpstr>
      <vt:lpstr>Office</vt:lpstr>
      <vt:lpstr>Normen-ABC Z: Zertifizierungsnormen  Video-Lecture  von Prof. Dr.-Ing. Paul R. Melcher  Hochschul- und Kreisbibliothek Bonn-Rhein-Sieg     </vt:lpstr>
      <vt:lpstr>PowerPoint-Präsentation</vt:lpstr>
      <vt:lpstr>1  Was ist eine  Zertifizierung? </vt:lpstr>
      <vt:lpstr>1 Sonderform einer Konformitätsbewertung </vt:lpstr>
      <vt:lpstr>2  Normbeispiele von  Zertifizierungen</vt:lpstr>
      <vt:lpstr>2 Zertifizierungsbeispiele von akkreditierten Stellen</vt:lpstr>
      <vt:lpstr>PowerPoint-Präsentation</vt:lpstr>
      <vt:lpstr>Weiterführende Quellen </vt:lpstr>
      <vt:lpstr>Vielen Dank für das   Anschauen der Videoreihe zum Normen-ABC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Technische Normen  Vorlesung von Prof. Dr. Paul Melcher</dc:title>
  <dc:subject>PPT Technische Normen</dc:subject>
  <dc:creator>Preuss, Sandra;Paul Melcher</dc:creator>
  <cp:keywords/>
  <dc:description/>
  <cp:lastModifiedBy>Sancillo, Anna</cp:lastModifiedBy>
  <cp:revision>130</cp:revision>
  <dcterms:created xsi:type="dcterms:W3CDTF">2023-04-14T07:27:50Z</dcterms:created>
  <dcterms:modified xsi:type="dcterms:W3CDTF">2023-08-21T09:05:20Z</dcterms:modified>
  <cp:category/>
  <dc:identifier/>
  <cp:contentStatus/>
  <dc:language/>
  <cp:version/>
</cp:coreProperties>
</file>