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2413" cy="13716000"/>
  <p:notesSz cx="24382413" cy="13716000"/>
  <p:defaultTextStyle>
    <a:defPPr>
      <a:defRPr lang="de-DE"/>
    </a:defPPr>
    <a:lvl1pPr marL="0" algn="l" defTabSz="1828709">
      <a:defRPr sz="36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>
      <a:defRPr sz="36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>
      <a:defRPr sz="36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>
      <a:defRPr sz="36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>
      <a:defRPr sz="36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>
      <a:defRPr sz="36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>
      <a:defRPr sz="36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>
      <a:defRPr sz="36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>
      <a:defRPr sz="36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36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58DCC5-34AB-4E8A-951B-937F8F59716D}" type="datetimeFigureOut">
              <a:rPr lang="de-DE"/>
              <a:t>21.08.2023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DB8878-4A5E-4AC4-9F71-8E7AB51C832D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28709">
      <a:defRPr sz="24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>
      <a:defRPr sz="24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>
      <a:defRPr sz="24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>
      <a:defRPr sz="24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>
      <a:defRPr sz="24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>
      <a:defRPr sz="24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>
      <a:defRPr sz="24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>
      <a:defRPr sz="24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>
      <a:defRPr sz="24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https://www.ce-richtlinien.eu/das-ce-zeichen/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B8878-4A5E-4AC4-9F71-8E7AB51C832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69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https://aiconica.net/tools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6DB8878-4A5E-4AC4-9F71-8E7AB51C832D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https://www.ce-richtlinien.eu/das-ce-zeichen/ und Symbolvergleich nach Wikimedia: https://commons.wikimedia.org/wiki/File:Comparison_of_two_used_CE_marks.svg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6DB8878-4A5E-4AC4-9F71-8E7AB51C832D}" type="slidenum">
              <a:rPr lang="de-DE"/>
              <a:t>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24382798" cy="137153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350202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813362" y="8440074"/>
            <a:ext cx="18286810" cy="2880360"/>
          </a:xfrm>
        </p:spPr>
        <p:txBody>
          <a:bodyPr/>
          <a:lstStyle>
            <a:lvl1pPr marL="0" indent="0" algn="l">
              <a:buNone/>
              <a:defRPr sz="4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64237" y="609366"/>
            <a:ext cx="5364000" cy="10412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6"/>
          </p:nvPr>
        </p:nvSpPr>
        <p:spPr bwMode="auto">
          <a:xfrm>
            <a:off x="19275552" y="2674620"/>
            <a:ext cx="4498847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7"/>
          </p:nvPr>
        </p:nvSpPr>
        <p:spPr bwMode="auto">
          <a:xfrm>
            <a:off x="14154912" y="2674620"/>
            <a:ext cx="4458046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8"/>
          </p:nvPr>
        </p:nvSpPr>
        <p:spPr bwMode="auto">
          <a:xfrm>
            <a:off x="14154912" y="8160344"/>
            <a:ext cx="9619487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chluss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24382798" cy="137153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350202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64237" y="609366"/>
            <a:ext cx="5364000" cy="104125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 bwMode="auto">
          <a:xfrm>
            <a:off x="1813362" y="9145844"/>
            <a:ext cx="9124950" cy="2779712"/>
          </a:xfrm>
        </p:spPr>
        <p:txBody>
          <a:bodyPr/>
          <a:lstStyle>
            <a:lvl1pPr>
              <a:defRPr sz="4400" b="1" cap="all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tabLst>
                <a:tab pos="895350" algn="l"/>
              </a:tabLst>
              <a:defRPr sz="4400" b="0">
                <a:solidFill>
                  <a:schemeClr val="bg1"/>
                </a:solidFill>
              </a:defRPr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>
          <a:xfrm>
            <a:off x="1840883" y="12895581"/>
            <a:ext cx="1944733" cy="730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Kapitelbezeichnung • Thema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verzeichn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9077322" y="2936303"/>
            <a:ext cx="4262738" cy="6794374"/>
          </a:xfrm>
        </p:spPr>
        <p:txBody>
          <a:bodyPr/>
          <a:lstStyle>
            <a:lvl1pPr marL="0" marR="0" indent="0" algn="l" defTabSz="91440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tx2"/>
              </a:buClr>
              <a:buSzTx/>
              <a:buFont typeface="+mj-lt"/>
              <a:buNone/>
              <a:defRPr sz="7300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500"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8356580" cy="13715999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Kap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62" y="427"/>
            <a:ext cx="24381273" cy="137144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1813362" y="286194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Kapiteltitel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70385" y="622860"/>
            <a:ext cx="5336771" cy="9583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0" y="2674620"/>
            <a:ext cx="1346453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0" y="2674620"/>
            <a:ext cx="1346453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22070678" cy="116586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 bwMode="auto">
          <a:xfrm>
            <a:off x="945326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 bwMode="auto">
          <a:xfrm>
            <a:off x="1706564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1" y="8229600"/>
            <a:ext cx="6355080" cy="482346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6"/>
          </p:nvPr>
        </p:nvSpPr>
        <p:spPr bwMode="auto">
          <a:xfrm>
            <a:off x="14950440" y="2674620"/>
            <a:ext cx="8823959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7"/>
          </p:nvPr>
        </p:nvSpPr>
        <p:spPr bwMode="auto">
          <a:xfrm>
            <a:off x="10309860" y="2674620"/>
            <a:ext cx="4032941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8"/>
          </p:nvPr>
        </p:nvSpPr>
        <p:spPr bwMode="auto">
          <a:xfrm>
            <a:off x="17305020" y="8160344"/>
            <a:ext cx="6469379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22070678" cy="116586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97680"/>
            <a:ext cx="2207067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11088734" cy="988609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61104"/>
            <a:ext cx="11088734" cy="7836789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4173200" y="2674620"/>
            <a:ext cx="960119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 userDrawn="1"/>
        </p:nvSpPr>
        <p:spPr bwMode="auto">
          <a:xfrm>
            <a:off x="1907381" y="647699"/>
            <a:ext cx="297570" cy="29757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8286097" cy="22631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840882" y="5280660"/>
            <a:ext cx="8286097" cy="6817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de-DE"/>
              <a:t>Hier kann eine Subline stehen.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2391503" y="674084"/>
            <a:ext cx="16221455" cy="2462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907381" y="674084"/>
            <a:ext cx="298800" cy="24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19160020" y="623651"/>
            <a:ext cx="4644000" cy="9014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7300" b="1" cap="none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10000"/>
        </a:lnSpc>
        <a:spcBef>
          <a:spcPts val="2600"/>
        </a:spcBef>
        <a:buFont typeface="Arial"/>
        <a:buNone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>
        <a:lnSpc>
          <a:spcPct val="110000"/>
        </a:lnSpc>
        <a:spcBef>
          <a:spcPts val="3000"/>
        </a:spcBef>
        <a:buFont typeface="Arial"/>
        <a:buNone/>
        <a:defRPr sz="2600" b="1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>
        <a:lnSpc>
          <a:spcPct val="110000"/>
        </a:lnSpc>
        <a:spcBef>
          <a:spcPts val="3000"/>
        </a:spcBef>
        <a:buFont typeface="Arial"/>
        <a:buNone/>
        <a:defRPr sz="260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270000" algn="l" defTabSz="914400">
        <a:lnSpc>
          <a:spcPct val="110000"/>
        </a:lnSpc>
        <a:spcBef>
          <a:spcPts val="3000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270000" algn="l" defTabSz="914400">
        <a:lnSpc>
          <a:spcPct val="100000"/>
        </a:lnSpc>
        <a:spcBef>
          <a:spcPts val="3000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Richtlinie_89/686/EWG" TargetMode="External"/><Relationship Id="rId13" Type="http://schemas.openxmlformats.org/officeDocument/2006/relationships/hyperlink" Target="https://eur-lex.europa.eu/legal-content/DE/TXT/?uri=CELEX:31992L0042" TargetMode="External"/><Relationship Id="rId3" Type="http://schemas.openxmlformats.org/officeDocument/2006/relationships/hyperlink" Target="https://eur-lex.europa.eu/legal-content/DE/TXT/?uri=CELEX:31987L0404" TargetMode="External"/><Relationship Id="rId7" Type="http://schemas.openxmlformats.org/officeDocument/2006/relationships/hyperlink" Target="https://de.wikipedia.org/wiki/Richtlinie_2006/42/EG_(Maschinenrichtlinie)" TargetMode="External"/><Relationship Id="rId12" Type="http://schemas.openxmlformats.org/officeDocument/2006/relationships/hyperlink" Target="https://eur-lex.europa.eu/legal-content/DE/TXT/?uri=CELEX:31991L0263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ur-lex.europa.eu/legal-content/DE/TXT/?uri=CELEX:31989L0336" TargetMode="External"/><Relationship Id="rId11" Type="http://schemas.openxmlformats.org/officeDocument/2006/relationships/hyperlink" Target="https://eur-lex.europa.eu/legal-content/DE/TXT/?uri=CELEX:31990L0396" TargetMode="External"/><Relationship Id="rId5" Type="http://schemas.openxmlformats.org/officeDocument/2006/relationships/hyperlink" Target="https://eur-lex.europa.eu/legal-content/DE/TXT/?uri=CELEX:31989L0106" TargetMode="External"/><Relationship Id="rId15" Type="http://schemas.openxmlformats.org/officeDocument/2006/relationships/image" Target="../media/image8.png"/><Relationship Id="rId10" Type="http://schemas.openxmlformats.org/officeDocument/2006/relationships/hyperlink" Target="https://eur-lex.europa.eu/legal-content/DE/TXT/?uri=CELEX:31990L0385" TargetMode="External"/><Relationship Id="rId4" Type="http://schemas.openxmlformats.org/officeDocument/2006/relationships/hyperlink" Target="https://eur-lex.europa.eu/legal-content/DE/TXT/?uri=CELEX:31988L0378" TargetMode="External"/><Relationship Id="rId9" Type="http://schemas.openxmlformats.org/officeDocument/2006/relationships/hyperlink" Target="https://eur-lex.europa.eu/legal-content/DE/TXT/?uri=CELEX:31990L0384" TargetMode="External"/><Relationship Id="rId14" Type="http://schemas.openxmlformats.org/officeDocument/2006/relationships/hyperlink" Target="https://eur-lex.europa.eu/legal-content/DE/TXT/?uri=CELEX:31973L002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2836697"/>
            <a:ext cx="12639238" cy="9118600"/>
          </a:xfrm>
        </p:spPr>
        <p:txBody>
          <a:bodyPr/>
          <a:lstStyle/>
          <a:p>
            <a:pPr>
              <a:defRPr/>
            </a:pPr>
            <a:r>
              <a:rPr lang="de-DE" dirty="0"/>
              <a:t>Normen-ABC</a:t>
            </a:r>
            <a:br>
              <a:rPr lang="de-DE" dirty="0"/>
            </a:br>
            <a:r>
              <a:rPr lang="de-DE" sz="6000" dirty="0"/>
              <a:t>C: CE-Kennzeichnung</a:t>
            </a:r>
            <a:br>
              <a:rPr lang="de-DE" sz="6000" dirty="0"/>
            </a:br>
            <a:br>
              <a:rPr lang="de-DE" dirty="0"/>
            </a:br>
            <a:r>
              <a:rPr lang="de-DE" sz="4400" b="0" dirty="0"/>
              <a:t>Video-</a:t>
            </a:r>
            <a:r>
              <a:rPr lang="de-DE" sz="4400" b="0" dirty="0" err="1"/>
              <a:t>Lecture</a:t>
            </a:r>
            <a:r>
              <a:rPr lang="de-DE" sz="4400" b="0" dirty="0"/>
              <a:t> von </a:t>
            </a:r>
            <a:br>
              <a:rPr lang="de-DE" sz="4400" b="0" dirty="0"/>
            </a:br>
            <a:r>
              <a:rPr lang="de-DE" sz="4400" dirty="0"/>
              <a:t>Prof. Dr.-Ing. Paul R. Melcher</a:t>
            </a:r>
            <a:br>
              <a:rPr lang="de-DE" sz="4400" dirty="0"/>
            </a:br>
            <a:br>
              <a:rPr lang="de-DE" sz="4400" dirty="0"/>
            </a:br>
            <a:r>
              <a:rPr lang="de-DE" sz="4400" b="0" dirty="0"/>
              <a:t>Hochschul- und Kreisbibliothek</a:t>
            </a:r>
            <a:br>
              <a:rPr lang="de-DE" sz="4400" b="0" dirty="0"/>
            </a:br>
            <a:r>
              <a:rPr lang="de-DE" sz="4400" b="0" dirty="0"/>
              <a:t>Bonn-Rhein-Sieg</a:t>
            </a:r>
            <a:br>
              <a:rPr lang="de-DE" sz="4400" dirty="0"/>
            </a:br>
            <a:br>
              <a:rPr lang="de-DE" sz="4400" dirty="0"/>
            </a:br>
            <a:br>
              <a:rPr lang="de-DE" sz="4400" dirty="0"/>
            </a:br>
            <a:br>
              <a:rPr lang="de-DE" sz="4400" dirty="0"/>
            </a:br>
            <a:br>
              <a:rPr lang="de-DE" sz="4400" dirty="0"/>
            </a:br>
            <a:endParaRPr lang="de-DE" sz="4400" dirty="0"/>
          </a:p>
        </p:txBody>
      </p:sp>
      <p:sp>
        <p:nvSpPr>
          <p:cNvPr id="6" name="Untertitel 2"/>
          <p:cNvSpPr txBox="1"/>
          <p:nvPr/>
        </p:nvSpPr>
        <p:spPr bwMode="auto">
          <a:xfrm>
            <a:off x="1813361" y="9748701"/>
            <a:ext cx="13648311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110000"/>
              </a:lnSpc>
              <a:spcBef>
                <a:spcPts val="2600"/>
              </a:spcBef>
              <a:buFont typeface="Arial"/>
              <a:buNone/>
              <a:defRPr sz="4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100000"/>
              </a:lnSpc>
              <a:spcBef>
                <a:spcPts val="30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4400"/>
              <a:t>Aufgenommen im One Button Recording Studio</a:t>
            </a:r>
            <a:endParaRPr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13361" y="11247958"/>
            <a:ext cx="12680779" cy="22983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Bildplatzhalter 3"/>
          <p:cNvPicPr>
            <a:picLocks noChangeAspect="1"/>
          </p:cNvPicPr>
          <p:nvPr/>
        </p:nvPicPr>
        <p:blipFill>
          <a:blip r:embed="rId2"/>
          <a:srcRect l="11299" r="-2906"/>
          <a:stretch/>
        </p:blipFill>
        <p:spPr bwMode="auto">
          <a:xfrm>
            <a:off x="0" y="0"/>
            <a:ext cx="22347043" cy="13715999"/>
          </a:xfrm>
          <a:prstGeom prst="rect">
            <a:avLst/>
          </a:prstGeom>
        </p:spPr>
      </p:pic>
      <p:pic>
        <p:nvPicPr>
          <p:cNvPr id="6" name="Grafik 5" descr="Die runde Fläche ist flexibel und kann nach Bedarf vergrößert und verkleinert werde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59300" y="-676"/>
            <a:ext cx="19823113" cy="13716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160020" y="623651"/>
            <a:ext cx="4644000" cy="901491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19077321" y="2936303"/>
            <a:ext cx="5145965" cy="10156045"/>
          </a:xfrm>
        </p:spPr>
        <p:txBody>
          <a:bodyPr/>
          <a:lstStyle/>
          <a:p>
            <a:pPr lvl="0">
              <a:defRPr/>
            </a:pPr>
            <a:r>
              <a:rPr lang="de-DE"/>
              <a:t>1</a:t>
            </a:r>
            <a:endParaRPr/>
          </a:p>
          <a:p>
            <a:pPr lvl="1">
              <a:defRPr/>
            </a:pPr>
            <a:r>
              <a:rPr lang="de-DE" sz="4000"/>
              <a:t>Was bedeutet </a:t>
            </a:r>
            <a:br>
              <a:rPr lang="de-DE" sz="4000"/>
            </a:br>
            <a:r>
              <a:rPr lang="de-DE" sz="4000"/>
              <a:t>CE-Kennzeichnung?  </a:t>
            </a:r>
            <a:endParaRPr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  <a:p>
            <a:pPr lvl="0">
              <a:defRPr/>
            </a:pPr>
            <a:r>
              <a:rPr lang="de-DE"/>
              <a:t>2</a:t>
            </a:r>
            <a:endParaRPr/>
          </a:p>
          <a:p>
            <a:pPr lvl="1">
              <a:defRPr/>
            </a:pPr>
            <a:r>
              <a:rPr lang="de-DE" sz="4000"/>
              <a:t>Welche EU-Richtlinien sind für CE-Kennzeichnung relevant?  </a:t>
            </a:r>
            <a:endParaRPr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2861946"/>
            <a:ext cx="11669882" cy="4775200"/>
          </a:xfrm>
        </p:spPr>
        <p:txBody>
          <a:bodyPr/>
          <a:lstStyle/>
          <a:p>
            <a:pPr>
              <a:defRPr/>
            </a:pPr>
            <a:r>
              <a:rPr lang="de-DE">
                <a:solidFill>
                  <a:schemeClr val="accent5"/>
                </a:solidFill>
              </a:rPr>
              <a:t>1 </a:t>
            </a:r>
            <a:br>
              <a:rPr lang="de-DE">
                <a:solidFill>
                  <a:schemeClr val="accent5"/>
                </a:solidFill>
              </a:rPr>
            </a:br>
            <a:r>
              <a:rPr lang="de-DE">
                <a:solidFill>
                  <a:schemeClr val="accent5"/>
                </a:solidFill>
              </a:rPr>
              <a:t>Was bedeutet </a:t>
            </a:r>
            <a:br>
              <a:rPr lang="de-DE">
                <a:solidFill>
                  <a:schemeClr val="accent5"/>
                </a:solidFill>
              </a:rPr>
            </a:br>
            <a:r>
              <a:rPr lang="de-DE">
                <a:solidFill>
                  <a:schemeClr val="accent5"/>
                </a:solidFill>
              </a:rPr>
              <a:t>CE-Kennzeichnung?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1" y="1743598"/>
            <a:ext cx="22541532" cy="2245089"/>
          </a:xfrm>
        </p:spPr>
        <p:txBody>
          <a:bodyPr/>
          <a:lstStyle/>
          <a:p>
            <a:pPr>
              <a:defRPr/>
            </a:pPr>
            <a:r>
              <a:rPr lang="de-DE" b="0" dirty="0"/>
              <a:t>1.1 CE ist eine Herstellererklärung, dass relevante </a:t>
            </a:r>
            <a:br>
              <a:rPr lang="de-DE" b="0" dirty="0"/>
            </a:br>
            <a:r>
              <a:rPr lang="de-DE" b="0" dirty="0"/>
              <a:t>       EU-Richtlinien eingehalten wurden</a:t>
            </a:r>
            <a:br>
              <a:rPr lang="de-DE" b="0" dirty="0"/>
            </a:br>
            <a:br>
              <a:rPr lang="de-DE" b="0" dirty="0"/>
            </a:b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957031" y="4298904"/>
            <a:ext cx="16480598" cy="4229954"/>
          </a:xfrm>
        </p:spPr>
        <p:txBody>
          <a:bodyPr/>
          <a:lstStyle/>
          <a:p>
            <a:pPr marL="571500" indent="-571500">
              <a:buFont typeface="Wingdings"/>
              <a:buChar char="Ø"/>
              <a:defRPr/>
            </a:pPr>
            <a:r>
              <a:rPr lang="de-DE" sz="4400" dirty="0"/>
              <a:t>Eigenerklärung, die nicht mehr unabhängig überprüft wird.</a:t>
            </a:r>
            <a:endParaRPr dirty="0"/>
          </a:p>
          <a:p>
            <a:pPr marL="571500" indent="-571500">
              <a:buFont typeface="Wingdings"/>
              <a:buChar char="Ø"/>
              <a:defRPr/>
            </a:pPr>
            <a:r>
              <a:rPr lang="de-DE" sz="4400" dirty="0"/>
              <a:t>Erklärt wird vom Hersteller die Konformität (Übereinstimmung) </a:t>
            </a:r>
            <a:br>
              <a:rPr lang="de-DE" sz="4400" dirty="0"/>
            </a:br>
            <a:r>
              <a:rPr lang="de-DE" sz="4400" dirty="0"/>
              <a:t>seines Produkts mit den Vorschriften der relevanten EU- Richtlinie! </a:t>
            </a:r>
            <a:endParaRPr dirty="0"/>
          </a:p>
          <a:p>
            <a:pPr marL="571500" indent="-571500">
              <a:buFont typeface="Wingdings"/>
              <a:buChar char="Ø"/>
              <a:defRPr/>
            </a:pPr>
            <a:r>
              <a:rPr lang="de-DE" sz="4400" dirty="0">
                <a:solidFill>
                  <a:schemeClr val="accent6"/>
                </a:solidFill>
              </a:rPr>
              <a:t>Studium und Beachtung der relevanten Normen helfen dabei!</a:t>
            </a:r>
            <a:endParaRPr dirty="0"/>
          </a:p>
          <a:p>
            <a:pPr>
              <a:defRPr/>
            </a:pPr>
            <a:endParaRPr lang="de-DE" sz="4400" dirty="0"/>
          </a:p>
          <a:p>
            <a:pPr>
              <a:defRPr/>
            </a:pPr>
            <a:br>
              <a:rPr lang="de-DE" sz="4400" dirty="0"/>
            </a:br>
            <a:endParaRPr lang="de-DE" sz="44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4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 bwMode="auto">
          <a:xfrm>
            <a:off x="1957031" y="10462845"/>
            <a:ext cx="15522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3200" b="1" i="1"/>
              <a:t>Quelle: EU-Richtlinie 768/2008/EG, veröffentlicht im Amtsblatt der </a:t>
            </a:r>
            <a:br>
              <a:rPr lang="de-DE" sz="3200" b="1" i="1"/>
            </a:br>
            <a:r>
              <a:rPr lang="de-DE" sz="3200" b="1" i="1"/>
              <a:t>Europäischen Union DES EUROPÄISCHEN PARLAMENTS vom 9. Juli 2008.</a:t>
            </a:r>
            <a:endParaRPr/>
          </a:p>
        </p:txBody>
      </p:sp>
      <p:grpSp>
        <p:nvGrpSpPr>
          <p:cNvPr id="38" name="Gruppieren 37"/>
          <p:cNvGrpSpPr/>
          <p:nvPr/>
        </p:nvGrpSpPr>
        <p:grpSpPr bwMode="auto">
          <a:xfrm>
            <a:off x="18846798" y="4298904"/>
            <a:ext cx="5138617" cy="5548482"/>
            <a:chOff x="0" y="0"/>
            <a:chExt cx="5010199" cy="5659499"/>
          </a:xfrm>
        </p:grpSpPr>
        <p:sp>
          <p:nvSpPr>
            <p:cNvPr id="4" name="Rechteck 3"/>
            <p:cNvSpPr/>
            <p:nvPr/>
          </p:nvSpPr>
          <p:spPr bwMode="auto">
            <a:xfrm>
              <a:off x="0" y="0"/>
              <a:ext cx="4165600" cy="71895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2800"/>
                <a:t>Konstruktion</a:t>
              </a:r>
              <a:endParaRPr lang="de-DE"/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21771" y="1519921"/>
              <a:ext cx="4165600" cy="71895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2800"/>
                <a:t>Konformitätsbewertung</a:t>
              </a:r>
              <a:endParaRPr/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21771" y="2238872"/>
              <a:ext cx="4165600" cy="12517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2800">
                  <a:solidFill>
                    <a:schemeClr val="tx1"/>
                  </a:solidFill>
                </a:rPr>
                <a:t>Produkt erfüllt die Anforderungen?</a:t>
              </a:r>
              <a:endParaRPr/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21771" y="4305677"/>
              <a:ext cx="4165600" cy="7189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2800"/>
                <a:t>Konformitätserklärung</a:t>
              </a:r>
              <a:endParaRPr/>
            </a:p>
          </p:txBody>
        </p:sp>
        <p:cxnSp>
          <p:nvCxnSpPr>
            <p:cNvPr id="14" name="Gerade Verbindung mit Pfeil 13"/>
            <p:cNvCxnSpPr>
              <a:cxnSpLocks/>
            </p:cNvCxnSpPr>
            <p:nvPr/>
          </p:nvCxnSpPr>
          <p:spPr bwMode="auto">
            <a:xfrm>
              <a:off x="2082799" y="573256"/>
              <a:ext cx="0" cy="821635"/>
            </a:xfrm>
            <a:prstGeom prst="straightConnector1">
              <a:avLst/>
            </a:prstGeom>
            <a:ln w="762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>
              <a:cxnSpLocks/>
            </p:cNvCxnSpPr>
            <p:nvPr/>
          </p:nvCxnSpPr>
          <p:spPr bwMode="auto">
            <a:xfrm>
              <a:off x="2104571" y="3309199"/>
              <a:ext cx="0" cy="821635"/>
            </a:xfrm>
            <a:prstGeom prst="straightConnector1">
              <a:avLst/>
            </a:prstGeom>
            <a:ln w="76200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>
              <a:cxnSpLocks/>
            </p:cNvCxnSpPr>
            <p:nvPr/>
          </p:nvCxnSpPr>
          <p:spPr bwMode="auto">
            <a:xfrm>
              <a:off x="2068285" y="4837864"/>
              <a:ext cx="0" cy="82163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 bwMode="auto">
            <a:xfrm>
              <a:off x="4165599" y="336848"/>
              <a:ext cx="662214" cy="2527902"/>
              <a:chOff x="0" y="0"/>
              <a:chExt cx="662214" cy="2527902"/>
            </a:xfrm>
          </p:grpSpPr>
          <p:cxnSp>
            <p:nvCxnSpPr>
              <p:cNvPr id="24" name="Gerader Verbinder 23"/>
              <p:cNvCxnSpPr>
                <a:cxnSpLocks/>
              </p:cNvCxnSpPr>
              <p:nvPr/>
            </p:nvCxnSpPr>
            <p:spPr bwMode="auto">
              <a:xfrm>
                <a:off x="0" y="2511623"/>
                <a:ext cx="662215" cy="0"/>
              </a:xfrm>
              <a:prstGeom prst="line">
                <a:avLst/>
              </a:prstGeom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r Verbinder 25"/>
              <p:cNvCxnSpPr>
                <a:cxnSpLocks/>
              </p:cNvCxnSpPr>
              <p:nvPr/>
            </p:nvCxnSpPr>
            <p:spPr bwMode="auto">
              <a:xfrm flipV="1">
                <a:off x="627382" y="0"/>
                <a:ext cx="0" cy="2527902"/>
              </a:xfrm>
              <a:prstGeom prst="line">
                <a:avLst/>
              </a:prstGeom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mit Pfeil 27"/>
              <p:cNvCxnSpPr>
                <a:cxnSpLocks/>
              </p:cNvCxnSpPr>
              <p:nvPr/>
            </p:nvCxnSpPr>
            <p:spPr bwMode="auto">
              <a:xfrm flipH="1" flipV="1">
                <a:off x="73535" y="25399"/>
                <a:ext cx="588679" cy="2"/>
              </a:xfrm>
              <a:prstGeom prst="straightConnector1">
                <a:avLst/>
              </a:prstGeom>
              <a:ln w="76200">
                <a:solidFill>
                  <a:schemeClr val="accent1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feld 35"/>
            <p:cNvSpPr txBox="1"/>
            <p:nvPr/>
          </p:nvSpPr>
          <p:spPr bwMode="auto">
            <a:xfrm>
              <a:off x="2334315" y="3608575"/>
              <a:ext cx="4539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de-DE" sz="2800">
                  <a:solidFill>
                    <a:schemeClr val="accent2"/>
                  </a:solidFill>
                </a:rPr>
                <a:t>ja</a:t>
              </a:r>
              <a:endParaRPr/>
            </a:p>
          </p:txBody>
        </p:sp>
        <p:sp>
          <p:nvSpPr>
            <p:cNvPr id="37" name="Textfeld 36"/>
            <p:cNvSpPr txBox="1"/>
            <p:nvPr/>
          </p:nvSpPr>
          <p:spPr bwMode="auto">
            <a:xfrm>
              <a:off x="4165096" y="2861001"/>
              <a:ext cx="845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de-DE" sz="2800">
                  <a:solidFill>
                    <a:schemeClr val="accent2"/>
                  </a:solidFill>
                </a:rPr>
                <a:t>nein</a:t>
              </a:r>
              <a:endParaRPr/>
            </a:p>
          </p:txBody>
        </p:sp>
      </p:grpSp>
      <p:pic>
        <p:nvPicPr>
          <p:cNvPr id="23" name="Grafik 2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749142" y="9847386"/>
            <a:ext cx="2178874" cy="1559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2" y="1743599"/>
            <a:ext cx="22299278" cy="1656080"/>
          </a:xfrm>
        </p:spPr>
        <p:txBody>
          <a:bodyPr/>
          <a:lstStyle/>
          <a:p>
            <a:pPr>
              <a:defRPr/>
            </a:pPr>
            <a:r>
              <a:rPr lang="de-DE" b="0"/>
              <a:t>1.2 Umfang einer CE-Kennzeichnung </a:t>
            </a:r>
            <a:endParaRPr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5</a:t>
            </a:fld>
            <a:endParaRPr lang="de-DE"/>
          </a:p>
        </p:txBody>
      </p:sp>
      <p:sp>
        <p:nvSpPr>
          <p:cNvPr id="13" name="Pfeil: gebogen 12"/>
          <p:cNvSpPr/>
          <p:nvPr/>
        </p:nvSpPr>
        <p:spPr bwMode="auto">
          <a:xfrm rot="5034845" flipH="1">
            <a:off x="7460784" y="3696843"/>
            <a:ext cx="7627028" cy="8002249"/>
          </a:xfrm>
          <a:prstGeom prst="circularArrow">
            <a:avLst>
              <a:gd name="adj1" fmla="val 4488"/>
              <a:gd name="adj2" fmla="val 559663"/>
              <a:gd name="adj3" fmla="val 20552323"/>
              <a:gd name="adj4" fmla="val 432208"/>
              <a:gd name="adj5" fmla="val 475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 bwMode="auto">
          <a:xfrm>
            <a:off x="8514710" y="6858000"/>
            <a:ext cx="56268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de-DE" sz="4400" b="1"/>
              <a:t>Konformitäts-</a:t>
            </a:r>
            <a:endParaRPr/>
          </a:p>
          <a:p>
            <a:pPr algn="ctr">
              <a:defRPr/>
            </a:pPr>
            <a:r>
              <a:rPr lang="de-DE" sz="4400" b="1"/>
              <a:t>bewertungsverfahren</a:t>
            </a:r>
            <a:endParaRPr/>
          </a:p>
        </p:txBody>
      </p:sp>
      <p:sp>
        <p:nvSpPr>
          <p:cNvPr id="15" name="Textfeld 14"/>
          <p:cNvSpPr txBox="1"/>
          <p:nvPr/>
        </p:nvSpPr>
        <p:spPr bwMode="auto">
          <a:xfrm>
            <a:off x="2018897" y="3326657"/>
            <a:ext cx="5971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4400" b="1" dirty="0"/>
              <a:t>1. Richtlinienrecherche</a:t>
            </a:r>
            <a:endParaRPr dirty="0"/>
          </a:p>
        </p:txBody>
      </p:sp>
      <p:sp>
        <p:nvSpPr>
          <p:cNvPr id="16" name="Textfeld 15"/>
          <p:cNvSpPr txBox="1"/>
          <p:nvPr/>
        </p:nvSpPr>
        <p:spPr bwMode="auto">
          <a:xfrm>
            <a:off x="2234223" y="9058760"/>
            <a:ext cx="52693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4400" b="1" dirty="0"/>
              <a:t>2. Normenrecherche</a:t>
            </a:r>
            <a:endParaRPr dirty="0"/>
          </a:p>
        </p:txBody>
      </p:sp>
      <p:sp>
        <p:nvSpPr>
          <p:cNvPr id="17" name="Textfeld 16"/>
          <p:cNvSpPr txBox="1"/>
          <p:nvPr/>
        </p:nvSpPr>
        <p:spPr bwMode="auto">
          <a:xfrm>
            <a:off x="8715886" y="12272475"/>
            <a:ext cx="5224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4400" b="1">
                <a:solidFill>
                  <a:schemeClr val="accent2"/>
                </a:solidFill>
              </a:rPr>
              <a:t>3. Risikobeurteilung</a:t>
            </a:r>
            <a:endParaRPr/>
          </a:p>
        </p:txBody>
      </p:sp>
      <p:sp>
        <p:nvSpPr>
          <p:cNvPr id="18" name="Textfeld 17"/>
          <p:cNvSpPr txBox="1"/>
          <p:nvPr/>
        </p:nvSpPr>
        <p:spPr bwMode="auto">
          <a:xfrm>
            <a:off x="15624181" y="9165560"/>
            <a:ext cx="5634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4400" b="1" dirty="0"/>
              <a:t>4. Konstruktion &amp; Bau</a:t>
            </a:r>
            <a:endParaRPr dirty="0"/>
          </a:p>
        </p:txBody>
      </p:sp>
      <p:sp>
        <p:nvSpPr>
          <p:cNvPr id="19" name="Textfeld 18"/>
          <p:cNvSpPr txBox="1"/>
          <p:nvPr/>
        </p:nvSpPr>
        <p:spPr bwMode="auto">
          <a:xfrm>
            <a:off x="15367655" y="3389548"/>
            <a:ext cx="75937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4400" b="1" dirty="0"/>
              <a:t>5. Technische Dokumentation</a:t>
            </a:r>
            <a:endParaRPr dirty="0"/>
          </a:p>
        </p:txBody>
      </p:sp>
      <p:cxnSp>
        <p:nvCxnSpPr>
          <p:cNvPr id="21" name="Gerader Verbinder 20"/>
          <p:cNvCxnSpPr>
            <a:cxnSpLocks/>
          </p:cNvCxnSpPr>
          <p:nvPr/>
        </p:nvCxnSpPr>
        <p:spPr bwMode="auto">
          <a:xfrm>
            <a:off x="6943900" y="4527445"/>
            <a:ext cx="1246316" cy="822753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>
            <a:cxnSpLocks/>
          </p:cNvCxnSpPr>
          <p:nvPr/>
        </p:nvCxnSpPr>
        <p:spPr bwMode="auto">
          <a:xfrm flipV="1">
            <a:off x="6093400" y="8487816"/>
            <a:ext cx="1408601" cy="497056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>
            <a:cxnSpLocks/>
          </p:cNvCxnSpPr>
          <p:nvPr/>
        </p:nvCxnSpPr>
        <p:spPr bwMode="auto">
          <a:xfrm flipV="1">
            <a:off x="11328138" y="11406024"/>
            <a:ext cx="0" cy="935347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>
            <a:cxnSpLocks/>
          </p:cNvCxnSpPr>
          <p:nvPr/>
        </p:nvCxnSpPr>
        <p:spPr bwMode="auto">
          <a:xfrm>
            <a:off x="14877708" y="7977731"/>
            <a:ext cx="1600913" cy="921421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/>
          <p:cNvCxnSpPr>
            <a:cxnSpLocks/>
          </p:cNvCxnSpPr>
          <p:nvPr/>
        </p:nvCxnSpPr>
        <p:spPr bwMode="auto">
          <a:xfrm flipH="1">
            <a:off x="13933607" y="4219416"/>
            <a:ext cx="1845096" cy="644253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 bwMode="auto">
          <a:xfrm rot="464836">
            <a:off x="18031037" y="4418927"/>
            <a:ext cx="1809911" cy="2719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" name="Rechteck 43"/>
          <p:cNvSpPr/>
          <p:nvPr/>
        </p:nvSpPr>
        <p:spPr bwMode="auto">
          <a:xfrm rot="21342692">
            <a:off x="17960698" y="4464643"/>
            <a:ext cx="1809911" cy="2719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160267" y="5021652"/>
            <a:ext cx="1514510" cy="1514510"/>
          </a:xfrm>
          <a:prstGeom prst="rect">
            <a:avLst/>
          </a:prstGeom>
        </p:spPr>
      </p:pic>
      <p:sp>
        <p:nvSpPr>
          <p:cNvPr id="45" name="Rechteck 44"/>
          <p:cNvSpPr/>
          <p:nvPr/>
        </p:nvSpPr>
        <p:spPr bwMode="auto">
          <a:xfrm rot="464836">
            <a:off x="4160902" y="4530512"/>
            <a:ext cx="1809911" cy="2719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6" name="Rechteck 45"/>
          <p:cNvSpPr/>
          <p:nvPr/>
        </p:nvSpPr>
        <p:spPr bwMode="auto">
          <a:xfrm rot="21342692">
            <a:off x="4160901" y="4576228"/>
            <a:ext cx="1809911" cy="2719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8000">
                <a:solidFill>
                  <a:schemeClr val="tx1"/>
                </a:solidFill>
              </a:rPr>
              <a:t>§§</a:t>
            </a:r>
            <a:endParaRPr/>
          </a:p>
        </p:txBody>
      </p:sp>
      <p:pic>
        <p:nvPicPr>
          <p:cNvPr id="49" name="Grafik 4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4714298">
            <a:off x="2639066" y="4550786"/>
            <a:ext cx="2102108" cy="2102108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 bwMode="auto">
          <a:xfrm rot="464836">
            <a:off x="4113708" y="10136459"/>
            <a:ext cx="1809911" cy="2719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1" name="Rechteck 50"/>
          <p:cNvSpPr/>
          <p:nvPr/>
        </p:nvSpPr>
        <p:spPr bwMode="auto">
          <a:xfrm rot="21342692">
            <a:off x="4113707" y="10182175"/>
            <a:ext cx="1809911" cy="2719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  <a:p>
            <a:pPr>
              <a:defRPr/>
            </a:pPr>
            <a:endParaRPr lang="de-DE">
              <a:solidFill>
                <a:schemeClr val="tx1"/>
              </a:solidFill>
            </a:endParaRPr>
          </a:p>
          <a:p>
            <a:pPr>
              <a:defRPr/>
            </a:pPr>
            <a:endParaRPr lang="de-DE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 sz="3200">
                <a:solidFill>
                  <a:schemeClr val="tx1"/>
                </a:solidFill>
              </a:rPr>
              <a:t> </a:t>
            </a:r>
            <a:endParaRPr/>
          </a:p>
          <a:p>
            <a:pPr>
              <a:defRPr/>
            </a:pPr>
            <a:r>
              <a:rPr lang="de-DE" sz="3200">
                <a:solidFill>
                  <a:schemeClr val="tx1"/>
                </a:solidFill>
              </a:rPr>
              <a:t>  </a:t>
            </a:r>
          </a:p>
          <a:p>
            <a:pPr>
              <a:defRPr/>
            </a:pPr>
            <a:r>
              <a:rPr lang="de-DE" sz="3200">
                <a:solidFill>
                  <a:schemeClr val="tx1"/>
                </a:solidFill>
              </a:rPr>
              <a:t>  </a:t>
            </a:r>
          </a:p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pic>
        <p:nvPicPr>
          <p:cNvPr id="52" name="Grafik 5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4714298">
            <a:off x="2591872" y="10156733"/>
            <a:ext cx="2102108" cy="2102108"/>
          </a:xfrm>
          <a:prstGeom prst="rect">
            <a:avLst/>
          </a:prstGeom>
        </p:spPr>
      </p:pic>
      <p:cxnSp>
        <p:nvCxnSpPr>
          <p:cNvPr id="56" name="Gerader Verbinder 55"/>
          <p:cNvCxnSpPr>
            <a:cxnSpLocks/>
          </p:cNvCxnSpPr>
          <p:nvPr/>
        </p:nvCxnSpPr>
        <p:spPr bwMode="auto">
          <a:xfrm flipV="1">
            <a:off x="3178629" y="10784114"/>
            <a:ext cx="1306285" cy="1161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/>
          <p:cNvCxnSpPr>
            <a:cxnSpLocks/>
          </p:cNvCxnSpPr>
          <p:nvPr/>
        </p:nvCxnSpPr>
        <p:spPr bwMode="auto">
          <a:xfrm flipV="1">
            <a:off x="3199509" y="11129431"/>
            <a:ext cx="1306285" cy="1161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>
            <a:cxnSpLocks/>
          </p:cNvCxnSpPr>
          <p:nvPr/>
        </p:nvCxnSpPr>
        <p:spPr bwMode="auto">
          <a:xfrm flipV="1">
            <a:off x="3688649" y="11729091"/>
            <a:ext cx="866900" cy="81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/>
          <p:cNvCxnSpPr>
            <a:cxnSpLocks/>
          </p:cNvCxnSpPr>
          <p:nvPr/>
        </p:nvCxnSpPr>
        <p:spPr bwMode="auto">
          <a:xfrm flipV="1">
            <a:off x="3712653" y="12212636"/>
            <a:ext cx="866900" cy="81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r Verbinder 60"/>
          <p:cNvCxnSpPr>
            <a:cxnSpLocks/>
          </p:cNvCxnSpPr>
          <p:nvPr/>
        </p:nvCxnSpPr>
        <p:spPr bwMode="auto">
          <a:xfrm flipV="1">
            <a:off x="3742964" y="12696181"/>
            <a:ext cx="866900" cy="81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Grafik 6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8574588" y="10197436"/>
            <a:ext cx="1440000" cy="1440000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7679477" y="9999002"/>
            <a:ext cx="1440000" cy="1440000"/>
          </a:xfrm>
          <a:prstGeom prst="rect">
            <a:avLst/>
          </a:prstGeom>
        </p:spPr>
      </p:pic>
      <p:sp>
        <p:nvSpPr>
          <p:cNvPr id="69" name="Gleichschenkliges Dreieck 68"/>
          <p:cNvSpPr/>
          <p:nvPr/>
        </p:nvSpPr>
        <p:spPr bwMode="auto">
          <a:xfrm>
            <a:off x="14141571" y="12030524"/>
            <a:ext cx="1005156" cy="946797"/>
          </a:xfrm>
          <a:prstGeom prst="triangle">
            <a:avLst>
              <a:gd name="adj" fmla="val 51059"/>
            </a:avLst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0" name="Textfeld 69"/>
          <p:cNvSpPr txBox="1"/>
          <p:nvPr/>
        </p:nvSpPr>
        <p:spPr bwMode="auto">
          <a:xfrm>
            <a:off x="14435847" y="12162253"/>
            <a:ext cx="420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5400" b="1">
                <a:solidFill>
                  <a:schemeClr val="accent2"/>
                </a:solidFill>
              </a:rPr>
              <a:t>!</a:t>
            </a:r>
            <a:endParaRPr/>
          </a:p>
        </p:txBody>
      </p:sp>
      <p:sp>
        <p:nvSpPr>
          <p:cNvPr id="71" name="Textfeld 70"/>
          <p:cNvSpPr txBox="1"/>
          <p:nvPr/>
        </p:nvSpPr>
        <p:spPr bwMode="auto">
          <a:xfrm>
            <a:off x="19281175" y="13111017"/>
            <a:ext cx="512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dirty="0"/>
              <a:t>Abbildungen: CC0-Lizenz, aiconica.net</a:t>
            </a: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4856996"/>
            <a:ext cx="11578174" cy="4775200"/>
          </a:xfrm>
        </p:spPr>
        <p:txBody>
          <a:bodyPr/>
          <a:lstStyle/>
          <a:p>
            <a:pPr>
              <a:defRPr/>
            </a:pPr>
            <a:br>
              <a:rPr lang="de-DE">
                <a:solidFill>
                  <a:schemeClr val="accent5"/>
                </a:solidFill>
              </a:rPr>
            </a:br>
            <a:br>
              <a:rPr lang="de-DE">
                <a:solidFill>
                  <a:schemeClr val="accent5"/>
                </a:solidFill>
              </a:rPr>
            </a:br>
            <a:r>
              <a:rPr lang="de-DE">
                <a:solidFill>
                  <a:schemeClr val="accent5"/>
                </a:solidFill>
              </a:rPr>
              <a:t>2 </a:t>
            </a:r>
            <a:br>
              <a:rPr lang="de-DE">
                <a:solidFill>
                  <a:schemeClr val="accent5"/>
                </a:solidFill>
              </a:rPr>
            </a:br>
            <a:r>
              <a:rPr lang="de-DE">
                <a:solidFill>
                  <a:schemeClr val="accent5"/>
                </a:solidFill>
              </a:rPr>
              <a:t>Welche EU-Richtlinien sind für </a:t>
            </a:r>
            <a:br>
              <a:rPr lang="de-DE">
                <a:solidFill>
                  <a:schemeClr val="accent5"/>
                </a:solidFill>
              </a:rPr>
            </a:br>
            <a:r>
              <a:rPr lang="de-DE">
                <a:solidFill>
                  <a:schemeClr val="accent5"/>
                </a:solidFill>
              </a:rPr>
              <a:t>CE-Kennzeichnung relevant?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2" y="1743599"/>
            <a:ext cx="21895418" cy="1656080"/>
          </a:xfrm>
        </p:spPr>
        <p:txBody>
          <a:bodyPr/>
          <a:lstStyle/>
          <a:p>
            <a:pPr>
              <a:defRPr/>
            </a:pPr>
            <a:r>
              <a:rPr lang="de-DE" b="0"/>
              <a:t>2 Produktbezogene EU-Richtlinien (Auswahl):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925307" y="3000674"/>
            <a:ext cx="21810993" cy="9698860"/>
          </a:xfrm>
        </p:spPr>
        <p:txBody>
          <a:bodyPr/>
          <a:lstStyle/>
          <a:p>
            <a:pPr>
              <a:defRPr/>
            </a:pPr>
            <a:r>
              <a:rPr lang="de-DE" sz="3200" u="sng" dirty="0">
                <a:hlinkClick r:id="rId3" tooltip="https://eur-lex.europa.eu/legal-content/DE/TXT/?uri=CELEX:31987L0404"/>
              </a:rPr>
              <a:t>Richtlinie 87/404/EWG</a:t>
            </a:r>
            <a:r>
              <a:rPr lang="de-DE" sz="3200" dirty="0"/>
              <a:t> (einfache Druckbehälter)</a:t>
            </a:r>
            <a:endParaRPr dirty="0"/>
          </a:p>
          <a:p>
            <a:pPr>
              <a:defRPr/>
            </a:pPr>
            <a:r>
              <a:rPr lang="de-DE" sz="3200" u="sng" dirty="0">
                <a:hlinkClick r:id="rId4" tooltip="https://eur-lex.europa.eu/legal-content/DE/TXT/?uri=CELEX:31988L0378"/>
              </a:rPr>
              <a:t>Richtlinie 88/378/EWG</a:t>
            </a:r>
            <a:r>
              <a:rPr lang="de-DE" sz="3200" dirty="0"/>
              <a:t> (Sicherheit von Spielzeug)</a:t>
            </a:r>
            <a:endParaRPr dirty="0"/>
          </a:p>
          <a:p>
            <a:pPr>
              <a:defRPr/>
            </a:pPr>
            <a:r>
              <a:rPr lang="de-DE" sz="3200" u="sng" dirty="0">
                <a:hlinkClick r:id="rId5" tooltip="https://eur-lex.europa.eu/legal-content/DE/TXT/?uri=CELEX:31989L0106"/>
              </a:rPr>
              <a:t>Richtlinie 89/106/EWG</a:t>
            </a:r>
            <a:r>
              <a:rPr lang="de-DE" sz="3200" dirty="0"/>
              <a:t> (Bauprodukte)</a:t>
            </a:r>
            <a:endParaRPr dirty="0"/>
          </a:p>
          <a:p>
            <a:pPr>
              <a:defRPr/>
            </a:pPr>
            <a:r>
              <a:rPr lang="de-DE" sz="3200" u="sng" dirty="0">
                <a:hlinkClick r:id="rId6" tooltip="https://eur-lex.europa.eu/legal-content/DE/TXT/?uri=CELEX:31989L0336"/>
              </a:rPr>
              <a:t>Richtlinie 89/336/EWG</a:t>
            </a:r>
            <a:r>
              <a:rPr lang="de-DE" sz="3200" dirty="0"/>
              <a:t> (elektromagnetische Verträglichkeit)</a:t>
            </a:r>
            <a:endParaRPr dirty="0"/>
          </a:p>
          <a:p>
            <a:pPr>
              <a:defRPr/>
            </a:pPr>
            <a:r>
              <a:rPr lang="de-DE" sz="3200" u="sng" dirty="0">
                <a:hlinkClick r:id="rId7" tooltip="Richtlinie 2006/42/EG (Maschinenrichtlinie)"/>
              </a:rPr>
              <a:t>Richtlinie 2006/42/EG</a:t>
            </a:r>
            <a:r>
              <a:rPr lang="de-DE" sz="3200" dirty="0"/>
              <a:t> (Maschinen)</a:t>
            </a:r>
            <a:endParaRPr dirty="0"/>
          </a:p>
          <a:p>
            <a:pPr>
              <a:defRPr/>
            </a:pPr>
            <a:r>
              <a:rPr lang="de-DE" sz="3200" u="sng" dirty="0">
                <a:hlinkClick r:id="rId8" tooltip="Richtlinie 89/686/EWG"/>
              </a:rPr>
              <a:t>Richtlinie 89/686/EWG</a:t>
            </a:r>
            <a:r>
              <a:rPr lang="de-DE" sz="3200" dirty="0"/>
              <a:t> (persönliche Schutzausrüstungen)</a:t>
            </a:r>
            <a:endParaRPr dirty="0"/>
          </a:p>
          <a:p>
            <a:pPr>
              <a:defRPr/>
            </a:pPr>
            <a:r>
              <a:rPr lang="de-DE" sz="3200" u="sng" dirty="0">
                <a:hlinkClick r:id="rId9" tooltip="https://eur-lex.europa.eu/legal-content/DE/TXT/?uri=CELEX:31990L0384"/>
              </a:rPr>
              <a:t>Richtlinie 90/384/EWG</a:t>
            </a:r>
            <a:r>
              <a:rPr lang="de-DE" sz="3200" dirty="0"/>
              <a:t> (nichtselbsttätige Waagen)</a:t>
            </a:r>
            <a:endParaRPr dirty="0"/>
          </a:p>
          <a:p>
            <a:pPr>
              <a:defRPr/>
            </a:pPr>
            <a:r>
              <a:rPr lang="de-DE" sz="3200" u="sng" dirty="0">
                <a:hlinkClick r:id="rId10" tooltip="https://eur-lex.europa.eu/legal-content/DE/TXT/?uri=CELEX:31990L0385"/>
              </a:rPr>
              <a:t>Richtlinie 90/385/EWG</a:t>
            </a:r>
            <a:r>
              <a:rPr lang="de-DE" sz="3200" dirty="0"/>
              <a:t> (aktive implantierbare medizinische Geräte)</a:t>
            </a:r>
            <a:endParaRPr dirty="0"/>
          </a:p>
          <a:p>
            <a:pPr>
              <a:defRPr/>
            </a:pPr>
            <a:r>
              <a:rPr lang="de-DE" sz="3200" u="sng" dirty="0">
                <a:hlinkClick r:id="rId11" tooltip="https://eur-lex.europa.eu/legal-content/DE/TXT/?uri=CELEX:31990L0396"/>
              </a:rPr>
              <a:t>Richtlinie 90/396/EWG</a:t>
            </a:r>
            <a:r>
              <a:rPr lang="de-DE" sz="3200" dirty="0"/>
              <a:t> (Gasverbrauchseinrichtungen)</a:t>
            </a:r>
            <a:endParaRPr dirty="0"/>
          </a:p>
          <a:p>
            <a:pPr>
              <a:defRPr/>
            </a:pPr>
            <a:r>
              <a:rPr lang="de-DE" sz="3200" u="sng" dirty="0">
                <a:hlinkClick r:id="rId12" tooltip="https://eur-lex.europa.eu/legal-content/DE/TXT/?uri=CELEX:31991L0263"/>
              </a:rPr>
              <a:t>Richtlinie 91/263/EWG</a:t>
            </a:r>
            <a:r>
              <a:rPr lang="de-DE" sz="3200" dirty="0"/>
              <a:t> (Telekommunikationsendeinrichtungen)</a:t>
            </a:r>
            <a:endParaRPr dirty="0"/>
          </a:p>
          <a:p>
            <a:pPr>
              <a:defRPr/>
            </a:pPr>
            <a:r>
              <a:rPr lang="de-DE" sz="3200" u="sng" dirty="0">
                <a:hlinkClick r:id="rId13" tooltip="https://eur-lex.europa.eu/legal-content/DE/TXT/?uri=CELEX:31992L0042"/>
              </a:rPr>
              <a:t>Richtlinie 92/42/EWG</a:t>
            </a:r>
            <a:r>
              <a:rPr lang="de-DE" sz="3200" dirty="0"/>
              <a:t> (mit flüssigen oder gasförmigen Brennstoffen beschickte neue Warmwasserheizkessel) </a:t>
            </a:r>
            <a:endParaRPr dirty="0"/>
          </a:p>
          <a:p>
            <a:pPr>
              <a:defRPr/>
            </a:pPr>
            <a:r>
              <a:rPr lang="de-DE" sz="3200" u="sng" dirty="0">
                <a:hlinkClick r:id="rId14" tooltip="https://eur-lex.europa.eu/legal-content/DE/TXT/?uri=CELEX:31973L0023"/>
              </a:rPr>
              <a:t>Richtlinie 73/23/EWG</a:t>
            </a:r>
            <a:r>
              <a:rPr lang="de-DE" sz="3200" dirty="0"/>
              <a:t> (elektrische Betriebsmittel zur Verwendung innerhalb bestimmter Spannungsgrenzen)</a:t>
            </a:r>
            <a:endParaRPr dirty="0"/>
          </a:p>
          <a:p>
            <a:pPr>
              <a:defRPr/>
            </a:pPr>
            <a:endParaRPr lang="de-DE" sz="44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7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 bwMode="auto">
          <a:xfrm rot="21128002">
            <a:off x="15694429" y="8755486"/>
            <a:ext cx="5270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B050"/>
                </a:solidFill>
              </a:rPr>
              <a:t>Normen helfen die vorgeschriebenen Richtlinien zu erfüllen! </a:t>
            </a:r>
            <a:endParaRPr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15599172" y="3233028"/>
            <a:ext cx="2178874" cy="15590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15599172" y="5378576"/>
            <a:ext cx="6353236" cy="2671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/>
          <p:nvPr/>
        </p:nvSpPr>
        <p:spPr bwMode="auto">
          <a:xfrm>
            <a:off x="1857507" y="2371219"/>
            <a:ext cx="22332529" cy="10779516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110000"/>
              </a:lnSpc>
              <a:spcBef>
                <a:spcPts val="2600"/>
              </a:spcBef>
              <a:buFont typeface="Arial"/>
              <a:buNone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 algn="l" defTabSz="914400">
              <a:lnSpc>
                <a:spcPct val="110000"/>
              </a:lnSpc>
              <a:spcBef>
                <a:spcPts val="3000"/>
              </a:spcBef>
              <a:buFont typeface="Arial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>
              <a:lnSpc>
                <a:spcPct val="100000"/>
              </a:lnSpc>
              <a:spcBef>
                <a:spcPts val="3000"/>
              </a:spcBef>
              <a:buFont typeface="Arial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Übersicht des Normen ABC´s</a:t>
            </a:r>
          </a:p>
          <a:p>
            <a:pPr>
              <a:defRPr/>
            </a:pPr>
            <a:r>
              <a:rPr lang="de-DE" sz="440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A: </a:t>
            </a:r>
            <a:r>
              <a:rPr lang="de-DE" sz="4400">
                <a:latin typeface="Source Sans Pro"/>
                <a:ea typeface="Arial"/>
                <a:cs typeface="Arial"/>
              </a:rPr>
              <a:t>Arten</a:t>
            </a:r>
            <a:r>
              <a:rPr lang="de-DE" sz="440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 </a:t>
            </a:r>
            <a:r>
              <a:rPr lang="de-DE" sz="4400"/>
              <a:t>von Normen</a:t>
            </a:r>
            <a:endParaRPr/>
          </a:p>
          <a:p>
            <a:pPr>
              <a:defRPr/>
            </a:pPr>
            <a:r>
              <a:rPr lang="de-DE" sz="440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B: </a:t>
            </a:r>
            <a:r>
              <a:rPr lang="de-DE" sz="4400"/>
              <a:t>Bedeutung &amp; Beschaffung von Normen</a:t>
            </a:r>
            <a:endParaRPr/>
          </a:p>
          <a:p>
            <a:pPr marL="571500" indent="-571500">
              <a:buFont typeface="Wingdings"/>
              <a:buChar char="ü"/>
              <a:defRPr/>
            </a:pPr>
            <a:r>
              <a:rPr lang="de-DE" sz="600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C: CE-Kennzeichnung 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440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D: </a:t>
            </a:r>
            <a:r>
              <a:rPr lang="de-DE" sz="4400"/>
              <a:t>Die DIN-Norm, die alle Studierenden </a:t>
            </a:r>
            <a:br>
              <a:rPr lang="de-DE" sz="4400"/>
            </a:br>
            <a:r>
              <a:rPr lang="de-DE" sz="4400"/>
              <a:t>     kennen sollten </a:t>
            </a:r>
            <a:endParaRPr/>
          </a:p>
          <a:p>
            <a:pPr>
              <a:defRPr/>
            </a:pPr>
            <a:r>
              <a:rPr lang="de-DE" sz="440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E: </a:t>
            </a:r>
            <a:r>
              <a:rPr lang="de-DE" sz="4400"/>
              <a:t>Entstehung von DIN-Normen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440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F: </a:t>
            </a:r>
            <a:r>
              <a:rPr lang="de-DE" sz="4400"/>
              <a:t>Formatnormen</a:t>
            </a:r>
            <a:br>
              <a:rPr lang="de-DE" sz="4400"/>
            </a:br>
            <a:r>
              <a:rPr lang="de-DE" sz="4400"/>
              <a:t>…</a:t>
            </a:r>
            <a:endParaRPr/>
          </a:p>
          <a:p>
            <a:pPr>
              <a:lnSpc>
                <a:spcPct val="100000"/>
              </a:lnSpc>
              <a:defRPr/>
            </a:pPr>
            <a:endParaRPr lang="de-DE" sz="4400"/>
          </a:p>
          <a:p>
            <a:pPr>
              <a:lnSpc>
                <a:spcPct val="100000"/>
              </a:lnSpc>
              <a:defRPr/>
            </a:pPr>
            <a:r>
              <a:rPr lang="de-DE" sz="440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Z: </a:t>
            </a:r>
            <a:r>
              <a:rPr lang="de-DE" sz="4400"/>
              <a:t>Zertifizierungsnormen</a:t>
            </a:r>
            <a:endParaRPr/>
          </a:p>
          <a:p>
            <a:pPr marL="571500" indent="-571500">
              <a:buFont typeface="Wingdings"/>
              <a:buChar char="Ø"/>
              <a:defRPr/>
            </a:pPr>
            <a:endParaRPr lang="de-DE" sz="4400"/>
          </a:p>
          <a:p>
            <a:pPr marL="571500" indent="-571500">
              <a:buFont typeface="Wingdings"/>
              <a:buChar char="Ø"/>
              <a:defRPr/>
            </a:pPr>
            <a:endParaRPr lang="de-DE" sz="4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Viel Freude mit dem</a:t>
            </a:r>
            <a:br>
              <a:rPr lang="de-DE"/>
            </a:br>
            <a:r>
              <a:rPr lang="de-DE"/>
              <a:t>Normen-ABC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Kontakt</a:t>
            </a:r>
            <a:endParaRPr/>
          </a:p>
          <a:p>
            <a:pPr lvl="1">
              <a:defRPr/>
            </a:pPr>
            <a:r>
              <a:rPr lang="sv-SE"/>
              <a:t>Prof. Dr.-Ing. Paul R. Melcher</a:t>
            </a:r>
            <a:endParaRPr/>
          </a:p>
          <a:p>
            <a:pPr lvl="1">
              <a:defRPr/>
            </a:pPr>
            <a:endParaRPr lang="sv-SE"/>
          </a:p>
          <a:p>
            <a:pPr lvl="1">
              <a:defRPr/>
            </a:pPr>
            <a:r>
              <a:rPr lang="sv-SE"/>
              <a:t>paul.melcher@h-brs.de</a:t>
            </a:r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-BRS">
      <a:dk1>
        <a:sysClr val="windowText" lastClr="000000"/>
      </a:dk1>
      <a:lt1>
        <a:sysClr val="window" lastClr="FFFFFF"/>
      </a:lt1>
      <a:dk2>
        <a:srgbClr val="00AEEF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154A6C"/>
      </a:accent5>
      <a:accent6>
        <a:srgbClr val="70AD47"/>
      </a:accent6>
      <a:hlink>
        <a:srgbClr val="154A6C"/>
      </a:hlink>
      <a:folHlink>
        <a:srgbClr val="954F72"/>
      </a:folHlink>
    </a:clrScheme>
    <a:fontScheme name="H-BRS">
      <a:majorFont>
        <a:latin typeface="Source Sans Pro"/>
        <a:ea typeface="Arial"/>
        <a:cs typeface="Arial"/>
      </a:majorFont>
      <a:minorFont>
        <a:latin typeface="Source Sans Pro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H-BRS_PPT-VL f. MA_Office 2019</Template>
  <TotalTime>0</TotalTime>
  <Words>486</Words>
  <Application>Microsoft Office PowerPoint</Application>
  <DocSecurity>0</DocSecurity>
  <PresentationFormat>Benutzerdefiniert</PresentationFormat>
  <Paragraphs>83</Paragraphs>
  <Slides>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Source Sans Pro</vt:lpstr>
      <vt:lpstr>Wingdings</vt:lpstr>
      <vt:lpstr>Office</vt:lpstr>
      <vt:lpstr>Normen-ABC C: CE-Kennzeichnung  Video-Lecture von  Prof. Dr.-Ing. Paul R. Melcher  Hochschul- und Kreisbibliothek Bonn-Rhein-Sieg     </vt:lpstr>
      <vt:lpstr>PowerPoint-Präsentation</vt:lpstr>
      <vt:lpstr>1  Was bedeutet  CE-Kennzeichnung?</vt:lpstr>
      <vt:lpstr>1.1 CE ist eine Herstellererklärung, dass relevante         EU-Richtlinien eingehalten wurden  </vt:lpstr>
      <vt:lpstr>1.2 Umfang einer CE-Kennzeichnung </vt:lpstr>
      <vt:lpstr>  2  Welche EU-Richtlinien sind für  CE-Kennzeichnung relevant?</vt:lpstr>
      <vt:lpstr>2 Produktbezogene EU-Richtlinien (Auswahl):</vt:lpstr>
      <vt:lpstr>PowerPoint-Präsentation</vt:lpstr>
      <vt:lpstr>Viel Freude mit dem Normen-ABC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Technische Normen  Vorlesung von Prof. Dr. Paul Melcher</dc:title>
  <dc:subject>PPT Technische Normen</dc:subject>
  <dc:creator>Preuss, Sandra;Paul Melcher</dc:creator>
  <cp:keywords/>
  <dc:description/>
  <cp:lastModifiedBy>Sancillo, Anna</cp:lastModifiedBy>
  <cp:revision>109</cp:revision>
  <dcterms:created xsi:type="dcterms:W3CDTF">2023-04-14T07:27:50Z</dcterms:created>
  <dcterms:modified xsi:type="dcterms:W3CDTF">2023-08-21T08:57:50Z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0F3AE304-294A-4011-A33E-A0997FCA2E51</vt:lpwstr>
  </property>
  <property fmtid="{D5CDD505-2E9C-101B-9397-08002B2CF9AE}" pid="3" name="ArticulatePath">
    <vt:lpwstr>230601 C CE-Kennzeichnung von Prof. Melcher</vt:lpwstr>
  </property>
</Properties>
</file>