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https://www.ce-richtlinien.eu/das-ce-zeichen/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69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https://aiconica.net/tools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https://www.ce-richtlinien.eu/das-ce-zeichen/ und Symbolvergleich nach Wikimedia: https://commons.wikimedia.org/wiki/File:Comparison_of_two_used_CE_marks.svg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7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e.wikipedia.org/wiki/Richtlinie_89/686/EWG" TargetMode="External"/><Relationship Id="rId13" Type="http://schemas.openxmlformats.org/officeDocument/2006/relationships/hyperlink" Target="https://eur-lex.europa.eu/legal-content/DE/TXT/?uri=CELEX:31992L0042" TargetMode="External"/><Relationship Id="rId3" Type="http://schemas.openxmlformats.org/officeDocument/2006/relationships/hyperlink" Target="https://eur-lex.europa.eu/legal-content/DE/TXT/?uri=CELEX:31987L0404" TargetMode="External"/><Relationship Id="rId7" Type="http://schemas.openxmlformats.org/officeDocument/2006/relationships/hyperlink" Target="https://de.wikipedia.org/wiki/Richtlinie_2006/42/EG_(Maschinenrichtlinie)" TargetMode="External"/><Relationship Id="rId12" Type="http://schemas.openxmlformats.org/officeDocument/2006/relationships/hyperlink" Target="https://eur-lex.europa.eu/legal-content/DE/TXT/?uri=CELEX:31991L0263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ur-lex.europa.eu/legal-content/DE/TXT/?uri=CELEX:31989L0336" TargetMode="External"/><Relationship Id="rId11" Type="http://schemas.openxmlformats.org/officeDocument/2006/relationships/hyperlink" Target="https://eur-lex.europa.eu/legal-content/DE/TXT/?uri=CELEX:31990L0396" TargetMode="External"/><Relationship Id="rId5" Type="http://schemas.openxmlformats.org/officeDocument/2006/relationships/hyperlink" Target="https://eur-lex.europa.eu/legal-content/DE/TXT/?uri=CELEX:31989L0106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s://eur-lex.europa.eu/legal-content/DE/TXT/?uri=CELEX:31990L0385" TargetMode="External"/><Relationship Id="rId4" Type="http://schemas.openxmlformats.org/officeDocument/2006/relationships/hyperlink" Target="https://eur-lex.europa.eu/legal-content/DE/TXT/?uri=CELEX:31988L0378" TargetMode="External"/><Relationship Id="rId9" Type="http://schemas.openxmlformats.org/officeDocument/2006/relationships/hyperlink" Target="https://eur-lex.europa.eu/legal-content/DE/TXT/?uri=CELEX:31990L0384" TargetMode="External"/><Relationship Id="rId14" Type="http://schemas.openxmlformats.org/officeDocument/2006/relationships/hyperlink" Target="https://eur-lex.europa.eu/legal-content/DE/TXT/?uri=CELEX:31973L002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36697"/>
            <a:ext cx="12639238" cy="9118600"/>
          </a:xfrm>
        </p:spPr>
        <p:txBody>
          <a:bodyPr/>
          <a:lstStyle/>
          <a:p>
            <a:pPr>
              <a:defRPr/>
            </a:pP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C: CE-Kennzeichnung</a:t>
            </a:r>
            <a:br>
              <a:rPr lang="de-DE" sz="6000" dirty="0"/>
            </a:br>
            <a:br>
              <a:rPr lang="de-DE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von </a:t>
            </a:r>
            <a:br>
              <a:rPr lang="de-DE" sz="4400" b="0" dirty="0"/>
            </a:b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endParaRPr lang="de-DE" sz="4400" dirty="0"/>
          </a:p>
        </p:txBody>
      </p:sp>
      <p:sp>
        <p:nvSpPr>
          <p:cNvPr id="6" name="Untertitel 2"/>
          <p:cNvSpPr txBox="1"/>
          <p:nvPr/>
        </p:nvSpPr>
        <p:spPr bwMode="auto">
          <a:xfrm>
            <a:off x="1813361" y="9748701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3361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1" y="2936303"/>
            <a:ext cx="5145965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Was bedeutet </a:t>
            </a:r>
            <a:br>
              <a:rPr lang="de-DE" sz="4000"/>
            </a:br>
            <a:r>
              <a:rPr lang="de-DE" sz="4000"/>
              <a:t>CE-Kennzeichnung?  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Welche EU-Richtlinien sind für CE-Kennzeichnung relevant?  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1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Was bedeutet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CE-Kennzeichnung?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43598"/>
            <a:ext cx="22541532" cy="2245089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1.1 CE ist eine Herstellererklärung, dass relevante </a:t>
            </a:r>
            <a:br>
              <a:rPr lang="de-DE" b="0" dirty="0"/>
            </a:br>
            <a:r>
              <a:rPr lang="de-DE" b="0" dirty="0"/>
              <a:t>       EU-Richtlinien eingehalten wurden</a:t>
            </a:r>
            <a:br>
              <a:rPr lang="de-DE" b="0" dirty="0"/>
            </a:br>
            <a:br>
              <a:rPr lang="de-DE" b="0" dirty="0"/>
            </a:b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57031" y="4298904"/>
            <a:ext cx="16480598" cy="4229954"/>
          </a:xfrm>
        </p:spPr>
        <p:txBody>
          <a:bodyPr/>
          <a:lstStyle/>
          <a:p>
            <a:pPr marL="571500" indent="-571500">
              <a:buFont typeface="Wingdings"/>
              <a:buChar char="Ø"/>
              <a:defRPr/>
            </a:pPr>
            <a:r>
              <a:rPr lang="de-DE" sz="4400" dirty="0"/>
              <a:t>Eigenerklärung, die nicht mehr unabhängig überprüft wird.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r>
              <a:rPr lang="de-DE" sz="4400" dirty="0"/>
              <a:t>Erklärt wird vom Hersteller die Konformität (Übereinstimmung) </a:t>
            </a:r>
            <a:br>
              <a:rPr lang="de-DE" sz="4400" dirty="0"/>
            </a:br>
            <a:r>
              <a:rPr lang="de-DE" sz="4400" dirty="0"/>
              <a:t>seines Produkts mit den Vorschriften der relevanten EU- Richtlinie! 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r>
              <a:rPr lang="de-DE" sz="4400" dirty="0">
                <a:solidFill>
                  <a:schemeClr val="accent6"/>
                </a:solidFill>
              </a:rPr>
              <a:t>Studium und Beachtung der relevanten Normen helfen dabei!</a:t>
            </a:r>
            <a:endParaRPr dirty="0"/>
          </a:p>
          <a:p>
            <a:pPr>
              <a:defRPr/>
            </a:pPr>
            <a:endParaRPr lang="de-DE" sz="4400" dirty="0"/>
          </a:p>
          <a:p>
            <a:pPr>
              <a:defRPr/>
            </a:pPr>
            <a:br>
              <a:rPr lang="de-DE" sz="4400" dirty="0"/>
            </a:b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>
            <a:off x="1957031" y="10462845"/>
            <a:ext cx="155220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3200" b="1" i="1"/>
              <a:t>Quelle: EU-Richtlinie 768/2008/EG, veröffentlicht im Amtsblatt der </a:t>
            </a:r>
            <a:br>
              <a:rPr lang="de-DE" sz="3200" b="1" i="1"/>
            </a:br>
            <a:r>
              <a:rPr lang="de-DE" sz="3200" b="1" i="1"/>
              <a:t>Europäischen Union DES EUROPÄISCHEN PARLAMENTS vom 9. Juli 2008.</a:t>
            </a:r>
            <a:endParaRPr/>
          </a:p>
        </p:txBody>
      </p:sp>
      <p:grpSp>
        <p:nvGrpSpPr>
          <p:cNvPr id="38" name="Gruppieren 37"/>
          <p:cNvGrpSpPr/>
          <p:nvPr/>
        </p:nvGrpSpPr>
        <p:grpSpPr bwMode="auto">
          <a:xfrm>
            <a:off x="18846798" y="4298904"/>
            <a:ext cx="5138617" cy="5548482"/>
            <a:chOff x="0" y="0"/>
            <a:chExt cx="5010199" cy="5659499"/>
          </a:xfrm>
        </p:grpSpPr>
        <p:sp>
          <p:nvSpPr>
            <p:cNvPr id="4" name="Rechteck 3"/>
            <p:cNvSpPr/>
            <p:nvPr/>
          </p:nvSpPr>
          <p:spPr bwMode="auto">
            <a:xfrm>
              <a:off x="0" y="0"/>
              <a:ext cx="4165600" cy="71895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2800"/>
                <a:t>Konstruktion</a:t>
              </a:r>
              <a:endParaRPr lang="de-DE"/>
            </a:p>
          </p:txBody>
        </p:sp>
        <p:sp>
          <p:nvSpPr>
            <p:cNvPr id="9" name="Rechteck 8"/>
            <p:cNvSpPr/>
            <p:nvPr/>
          </p:nvSpPr>
          <p:spPr bwMode="auto">
            <a:xfrm>
              <a:off x="21771" y="1519921"/>
              <a:ext cx="4165600" cy="71895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2800"/>
                <a:t>Konformitätsbewertung</a:t>
              </a:r>
              <a:endParaRPr/>
            </a:p>
          </p:txBody>
        </p:sp>
        <p:sp>
          <p:nvSpPr>
            <p:cNvPr id="11" name="Rechteck 10"/>
            <p:cNvSpPr/>
            <p:nvPr/>
          </p:nvSpPr>
          <p:spPr bwMode="auto">
            <a:xfrm>
              <a:off x="21771" y="2238872"/>
              <a:ext cx="4165600" cy="12517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2800">
                  <a:solidFill>
                    <a:schemeClr val="tx1"/>
                  </a:solidFill>
                </a:rPr>
                <a:t>Produkt erfüllt die Anforderungen?</a:t>
              </a:r>
              <a:endParaRPr/>
            </a:p>
          </p:txBody>
        </p:sp>
        <p:sp>
          <p:nvSpPr>
            <p:cNvPr id="12" name="Rechteck 11"/>
            <p:cNvSpPr/>
            <p:nvPr/>
          </p:nvSpPr>
          <p:spPr bwMode="auto">
            <a:xfrm>
              <a:off x="21771" y="4305677"/>
              <a:ext cx="4165600" cy="7189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2800"/>
                <a:t>Konformitätserklärung</a:t>
              </a:r>
              <a:endParaRPr/>
            </a:p>
          </p:txBody>
        </p:sp>
        <p:cxnSp>
          <p:nvCxnSpPr>
            <p:cNvPr id="14" name="Gerade Verbindung mit Pfeil 13"/>
            <p:cNvCxnSpPr>
              <a:cxnSpLocks/>
            </p:cNvCxnSpPr>
            <p:nvPr/>
          </p:nvCxnSpPr>
          <p:spPr bwMode="auto">
            <a:xfrm>
              <a:off x="2082799" y="573256"/>
              <a:ext cx="0" cy="821635"/>
            </a:xfrm>
            <a:prstGeom prst="straightConnector1">
              <a:avLst/>
            </a:prstGeom>
            <a:ln w="762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/>
            <p:cNvCxnSpPr>
              <a:cxnSpLocks/>
            </p:cNvCxnSpPr>
            <p:nvPr/>
          </p:nvCxnSpPr>
          <p:spPr bwMode="auto">
            <a:xfrm>
              <a:off x="2104571" y="3309199"/>
              <a:ext cx="0" cy="821635"/>
            </a:xfrm>
            <a:prstGeom prst="straightConnector1">
              <a:avLst/>
            </a:prstGeom>
            <a:ln w="7620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/>
            <p:cNvCxnSpPr>
              <a:cxnSpLocks/>
            </p:cNvCxnSpPr>
            <p:nvPr/>
          </p:nvCxnSpPr>
          <p:spPr bwMode="auto">
            <a:xfrm>
              <a:off x="2068285" y="4837864"/>
              <a:ext cx="0" cy="821635"/>
            </a:xfrm>
            <a:prstGeom prst="straightConnector1">
              <a:avLst/>
            </a:prstGeom>
            <a:ln w="762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uppieren 34"/>
            <p:cNvGrpSpPr/>
            <p:nvPr/>
          </p:nvGrpSpPr>
          <p:grpSpPr bwMode="auto">
            <a:xfrm>
              <a:off x="4165599" y="336848"/>
              <a:ext cx="662214" cy="2527902"/>
              <a:chOff x="0" y="0"/>
              <a:chExt cx="662214" cy="2527902"/>
            </a:xfrm>
          </p:grpSpPr>
          <p:cxnSp>
            <p:nvCxnSpPr>
              <p:cNvPr id="24" name="Gerader Verbinder 23"/>
              <p:cNvCxnSpPr>
                <a:cxnSpLocks/>
              </p:cNvCxnSpPr>
              <p:nvPr/>
            </p:nvCxnSpPr>
            <p:spPr bwMode="auto">
              <a:xfrm>
                <a:off x="0" y="2511623"/>
                <a:ext cx="662215" cy="0"/>
              </a:xfrm>
              <a:prstGeom prst="line">
                <a:avLst/>
              </a:prstGeom>
              <a:ln w="7620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/>
              <p:cNvCxnSpPr>
                <a:cxnSpLocks/>
              </p:cNvCxnSpPr>
              <p:nvPr/>
            </p:nvCxnSpPr>
            <p:spPr bwMode="auto">
              <a:xfrm flipV="1">
                <a:off x="627382" y="0"/>
                <a:ext cx="0" cy="2527902"/>
              </a:xfrm>
              <a:prstGeom prst="line">
                <a:avLst/>
              </a:prstGeom>
              <a:ln w="7620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mit Pfeil 27"/>
              <p:cNvCxnSpPr>
                <a:cxnSpLocks/>
              </p:cNvCxnSpPr>
              <p:nvPr/>
            </p:nvCxnSpPr>
            <p:spPr bwMode="auto">
              <a:xfrm flipH="1" flipV="1">
                <a:off x="73535" y="25399"/>
                <a:ext cx="588679" cy="2"/>
              </a:xfrm>
              <a:prstGeom prst="straightConnector1">
                <a:avLst/>
              </a:prstGeom>
              <a:ln w="76200">
                <a:solidFill>
                  <a:schemeClr val="accent1">
                    <a:lumMod val="40000"/>
                    <a:lumOff val="6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Textfeld 35"/>
            <p:cNvSpPr txBox="1"/>
            <p:nvPr/>
          </p:nvSpPr>
          <p:spPr bwMode="auto">
            <a:xfrm>
              <a:off x="2334315" y="3608575"/>
              <a:ext cx="453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800">
                  <a:solidFill>
                    <a:schemeClr val="accent2"/>
                  </a:solidFill>
                </a:rPr>
                <a:t>ja</a:t>
              </a:r>
              <a:endParaRPr/>
            </a:p>
          </p:txBody>
        </p:sp>
        <p:sp>
          <p:nvSpPr>
            <p:cNvPr id="37" name="Textfeld 36"/>
            <p:cNvSpPr txBox="1"/>
            <p:nvPr/>
          </p:nvSpPr>
          <p:spPr bwMode="auto">
            <a:xfrm>
              <a:off x="4165096" y="2861001"/>
              <a:ext cx="8451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800">
                  <a:solidFill>
                    <a:schemeClr val="accent2"/>
                  </a:solidFill>
                </a:rPr>
                <a:t>nein</a:t>
              </a:r>
              <a:endParaRPr/>
            </a:p>
          </p:txBody>
        </p:sp>
      </p:grpSp>
      <p:pic>
        <p:nvPicPr>
          <p:cNvPr id="23" name="Grafik 2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749142" y="9847386"/>
            <a:ext cx="2178874" cy="1559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2299278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1.2 Umfang einer CE-Kennzeichnung 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5</a:t>
            </a:fld>
            <a:endParaRPr lang="de-DE"/>
          </a:p>
        </p:txBody>
      </p:sp>
      <p:sp>
        <p:nvSpPr>
          <p:cNvPr id="13" name="Pfeil: gebogen 12"/>
          <p:cNvSpPr/>
          <p:nvPr/>
        </p:nvSpPr>
        <p:spPr bwMode="auto">
          <a:xfrm rot="5034845" flipH="1">
            <a:off x="7460784" y="3696843"/>
            <a:ext cx="7627028" cy="8002249"/>
          </a:xfrm>
          <a:prstGeom prst="circularArrow">
            <a:avLst>
              <a:gd name="adj1" fmla="val 4488"/>
              <a:gd name="adj2" fmla="val 559663"/>
              <a:gd name="adj3" fmla="val 20552323"/>
              <a:gd name="adj4" fmla="val 432208"/>
              <a:gd name="adj5" fmla="val 475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 bwMode="auto">
          <a:xfrm>
            <a:off x="8514710" y="6858000"/>
            <a:ext cx="56268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de-DE" sz="4400" b="1"/>
              <a:t>Konformitäts-</a:t>
            </a:r>
            <a:endParaRPr/>
          </a:p>
          <a:p>
            <a:pPr algn="ctr">
              <a:defRPr/>
            </a:pPr>
            <a:r>
              <a:rPr lang="de-DE" sz="4400" b="1"/>
              <a:t>bewertungsverfahren</a:t>
            </a:r>
            <a:endParaRPr/>
          </a:p>
        </p:txBody>
      </p:sp>
      <p:sp>
        <p:nvSpPr>
          <p:cNvPr id="15" name="Textfeld 14"/>
          <p:cNvSpPr txBox="1"/>
          <p:nvPr/>
        </p:nvSpPr>
        <p:spPr bwMode="auto">
          <a:xfrm>
            <a:off x="2018897" y="3326657"/>
            <a:ext cx="59715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4400" b="1" dirty="0"/>
              <a:t>1. Richtlinienrecherche</a:t>
            </a:r>
            <a:endParaRPr dirty="0"/>
          </a:p>
        </p:txBody>
      </p:sp>
      <p:sp>
        <p:nvSpPr>
          <p:cNvPr id="16" name="Textfeld 15"/>
          <p:cNvSpPr txBox="1"/>
          <p:nvPr/>
        </p:nvSpPr>
        <p:spPr bwMode="auto">
          <a:xfrm>
            <a:off x="2234223" y="9058760"/>
            <a:ext cx="52693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4400" b="1" dirty="0"/>
              <a:t>2. Normenrecherche</a:t>
            </a:r>
            <a:endParaRPr dirty="0"/>
          </a:p>
        </p:txBody>
      </p:sp>
      <p:sp>
        <p:nvSpPr>
          <p:cNvPr id="17" name="Textfeld 16"/>
          <p:cNvSpPr txBox="1"/>
          <p:nvPr/>
        </p:nvSpPr>
        <p:spPr bwMode="auto">
          <a:xfrm>
            <a:off x="8715886" y="12272475"/>
            <a:ext cx="52245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4400" b="1">
                <a:solidFill>
                  <a:schemeClr val="accent2"/>
                </a:solidFill>
              </a:rPr>
              <a:t>3. Risikobeurteilung</a:t>
            </a:r>
            <a:endParaRPr/>
          </a:p>
        </p:txBody>
      </p:sp>
      <p:sp>
        <p:nvSpPr>
          <p:cNvPr id="18" name="Textfeld 17"/>
          <p:cNvSpPr txBox="1"/>
          <p:nvPr/>
        </p:nvSpPr>
        <p:spPr bwMode="auto">
          <a:xfrm>
            <a:off x="15624181" y="9165560"/>
            <a:ext cx="5634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4400" b="1" dirty="0"/>
              <a:t>4. Konstruktion &amp; Bau</a:t>
            </a:r>
            <a:endParaRPr dirty="0"/>
          </a:p>
        </p:txBody>
      </p:sp>
      <p:sp>
        <p:nvSpPr>
          <p:cNvPr id="19" name="Textfeld 18"/>
          <p:cNvSpPr txBox="1"/>
          <p:nvPr/>
        </p:nvSpPr>
        <p:spPr bwMode="auto">
          <a:xfrm>
            <a:off x="15367655" y="3389548"/>
            <a:ext cx="75937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4400" b="1" dirty="0"/>
              <a:t>5. Technische Dokumentation</a:t>
            </a:r>
            <a:endParaRPr dirty="0"/>
          </a:p>
        </p:txBody>
      </p:sp>
      <p:cxnSp>
        <p:nvCxnSpPr>
          <p:cNvPr id="21" name="Gerader Verbinder 20"/>
          <p:cNvCxnSpPr>
            <a:cxnSpLocks/>
          </p:cNvCxnSpPr>
          <p:nvPr/>
        </p:nvCxnSpPr>
        <p:spPr bwMode="auto">
          <a:xfrm>
            <a:off x="6943900" y="4527445"/>
            <a:ext cx="1246316" cy="822753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/>
          <p:cNvCxnSpPr>
            <a:cxnSpLocks/>
          </p:cNvCxnSpPr>
          <p:nvPr/>
        </p:nvCxnSpPr>
        <p:spPr bwMode="auto">
          <a:xfrm flipV="1">
            <a:off x="6093400" y="8487816"/>
            <a:ext cx="1408601" cy="497056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>
            <a:cxnSpLocks/>
          </p:cNvCxnSpPr>
          <p:nvPr/>
        </p:nvCxnSpPr>
        <p:spPr bwMode="auto">
          <a:xfrm flipV="1">
            <a:off x="11328138" y="11406024"/>
            <a:ext cx="0" cy="935347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>
            <a:cxnSpLocks/>
          </p:cNvCxnSpPr>
          <p:nvPr/>
        </p:nvCxnSpPr>
        <p:spPr bwMode="auto">
          <a:xfrm>
            <a:off x="14877708" y="7977731"/>
            <a:ext cx="1600913" cy="921421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/>
          <p:cNvCxnSpPr>
            <a:cxnSpLocks/>
          </p:cNvCxnSpPr>
          <p:nvPr/>
        </p:nvCxnSpPr>
        <p:spPr bwMode="auto">
          <a:xfrm flipH="1">
            <a:off x="13933607" y="4219416"/>
            <a:ext cx="1845096" cy="644253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hteck 42"/>
          <p:cNvSpPr/>
          <p:nvPr/>
        </p:nvSpPr>
        <p:spPr bwMode="auto">
          <a:xfrm rot="464836">
            <a:off x="18031037" y="4418927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4" name="Rechteck 43"/>
          <p:cNvSpPr/>
          <p:nvPr/>
        </p:nvSpPr>
        <p:spPr bwMode="auto">
          <a:xfrm rot="21342692">
            <a:off x="17960698" y="4464643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2" name="Grafik 4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160267" y="5021652"/>
            <a:ext cx="1514510" cy="1514510"/>
          </a:xfrm>
          <a:prstGeom prst="rect">
            <a:avLst/>
          </a:prstGeom>
        </p:spPr>
      </p:pic>
      <p:sp>
        <p:nvSpPr>
          <p:cNvPr id="45" name="Rechteck 44"/>
          <p:cNvSpPr/>
          <p:nvPr/>
        </p:nvSpPr>
        <p:spPr bwMode="auto">
          <a:xfrm rot="464836">
            <a:off x="4160902" y="4530512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6" name="Rechteck 45"/>
          <p:cNvSpPr/>
          <p:nvPr/>
        </p:nvSpPr>
        <p:spPr bwMode="auto">
          <a:xfrm rot="21342692">
            <a:off x="4160901" y="4576228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8000">
                <a:solidFill>
                  <a:schemeClr val="tx1"/>
                </a:solidFill>
              </a:rPr>
              <a:t>§§</a:t>
            </a:r>
            <a:endParaRPr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4714298">
            <a:off x="2639066" y="4550786"/>
            <a:ext cx="2102108" cy="2102108"/>
          </a:xfrm>
          <a:prstGeom prst="rect">
            <a:avLst/>
          </a:prstGeom>
        </p:spPr>
      </p:pic>
      <p:sp>
        <p:nvSpPr>
          <p:cNvPr id="50" name="Rechteck 49"/>
          <p:cNvSpPr/>
          <p:nvPr/>
        </p:nvSpPr>
        <p:spPr bwMode="auto">
          <a:xfrm rot="464836">
            <a:off x="4113708" y="10136459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1" name="Rechteck 50"/>
          <p:cNvSpPr/>
          <p:nvPr/>
        </p:nvSpPr>
        <p:spPr bwMode="auto">
          <a:xfrm rot="21342692">
            <a:off x="4113707" y="10182175"/>
            <a:ext cx="1809911" cy="2719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  <a:p>
            <a:pPr>
              <a:defRPr/>
            </a:pPr>
            <a:endParaRPr lang="de-DE">
              <a:solidFill>
                <a:schemeClr val="tx1"/>
              </a:solidFill>
            </a:endParaRPr>
          </a:p>
          <a:p>
            <a:pPr>
              <a:defRPr/>
            </a:pPr>
            <a:endParaRPr lang="de-DE">
              <a:solidFill>
                <a:schemeClr val="tx1"/>
              </a:solidFill>
            </a:endParaRPr>
          </a:p>
          <a:p>
            <a:pPr>
              <a:defRPr/>
            </a:pPr>
            <a:r>
              <a:rPr lang="de-DE">
                <a:solidFill>
                  <a:schemeClr val="tx1"/>
                </a:solidFill>
              </a:rPr>
              <a:t> </a:t>
            </a:r>
            <a:r>
              <a:rPr lang="de-DE" sz="3200">
                <a:solidFill>
                  <a:schemeClr val="tx1"/>
                </a:solidFill>
              </a:rPr>
              <a:t> </a:t>
            </a:r>
            <a:endParaRPr/>
          </a:p>
          <a:p>
            <a:pPr>
              <a:defRPr/>
            </a:pPr>
            <a:r>
              <a:rPr lang="de-DE" sz="3200">
                <a:solidFill>
                  <a:schemeClr val="tx1"/>
                </a:solidFill>
              </a:rPr>
              <a:t>  </a:t>
            </a:r>
          </a:p>
          <a:p>
            <a:pPr>
              <a:defRPr/>
            </a:pPr>
            <a:r>
              <a:rPr lang="de-DE" sz="3200">
                <a:solidFill>
                  <a:schemeClr val="tx1"/>
                </a:solidFill>
              </a:rPr>
              <a:t>  </a:t>
            </a:r>
          </a:p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pic>
        <p:nvPicPr>
          <p:cNvPr id="52" name="Grafik 5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4714298">
            <a:off x="2591872" y="10156733"/>
            <a:ext cx="2102108" cy="2102108"/>
          </a:xfrm>
          <a:prstGeom prst="rect">
            <a:avLst/>
          </a:prstGeom>
        </p:spPr>
      </p:pic>
      <p:cxnSp>
        <p:nvCxnSpPr>
          <p:cNvPr id="56" name="Gerader Verbinder 55"/>
          <p:cNvCxnSpPr>
            <a:cxnSpLocks/>
          </p:cNvCxnSpPr>
          <p:nvPr/>
        </p:nvCxnSpPr>
        <p:spPr bwMode="auto">
          <a:xfrm flipV="1">
            <a:off x="3178629" y="10784114"/>
            <a:ext cx="1306285" cy="116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>
            <a:cxnSpLocks/>
          </p:cNvCxnSpPr>
          <p:nvPr/>
        </p:nvCxnSpPr>
        <p:spPr bwMode="auto">
          <a:xfrm flipV="1">
            <a:off x="3199509" y="11129431"/>
            <a:ext cx="1306285" cy="116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/>
          <p:cNvCxnSpPr>
            <a:cxnSpLocks/>
          </p:cNvCxnSpPr>
          <p:nvPr/>
        </p:nvCxnSpPr>
        <p:spPr bwMode="auto">
          <a:xfrm flipV="1">
            <a:off x="3688649" y="11729091"/>
            <a:ext cx="866900" cy="81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/>
          <p:cNvCxnSpPr>
            <a:cxnSpLocks/>
          </p:cNvCxnSpPr>
          <p:nvPr/>
        </p:nvCxnSpPr>
        <p:spPr bwMode="auto">
          <a:xfrm flipV="1">
            <a:off x="3712653" y="12212636"/>
            <a:ext cx="866900" cy="81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/>
          <p:cNvCxnSpPr>
            <a:cxnSpLocks/>
          </p:cNvCxnSpPr>
          <p:nvPr/>
        </p:nvCxnSpPr>
        <p:spPr bwMode="auto">
          <a:xfrm flipV="1">
            <a:off x="3742964" y="12696181"/>
            <a:ext cx="866900" cy="81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Grafik 6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8574588" y="10197436"/>
            <a:ext cx="1440000" cy="1440000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7679477" y="9999002"/>
            <a:ext cx="1440000" cy="1440000"/>
          </a:xfrm>
          <a:prstGeom prst="rect">
            <a:avLst/>
          </a:prstGeom>
        </p:spPr>
      </p:pic>
      <p:sp>
        <p:nvSpPr>
          <p:cNvPr id="69" name="Gleichschenkliges Dreieck 68"/>
          <p:cNvSpPr/>
          <p:nvPr/>
        </p:nvSpPr>
        <p:spPr bwMode="auto">
          <a:xfrm>
            <a:off x="14141571" y="12030524"/>
            <a:ext cx="1005156" cy="946797"/>
          </a:xfrm>
          <a:prstGeom prst="triangle">
            <a:avLst>
              <a:gd name="adj" fmla="val 51059"/>
            </a:avLst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0" name="Textfeld 69"/>
          <p:cNvSpPr txBox="1"/>
          <p:nvPr/>
        </p:nvSpPr>
        <p:spPr bwMode="auto">
          <a:xfrm>
            <a:off x="14435847" y="12162253"/>
            <a:ext cx="420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5400" b="1">
                <a:solidFill>
                  <a:schemeClr val="accent2"/>
                </a:solidFill>
              </a:rPr>
              <a:t>!</a:t>
            </a:r>
            <a:endParaRPr/>
          </a:p>
        </p:txBody>
      </p:sp>
      <p:sp>
        <p:nvSpPr>
          <p:cNvPr id="71" name="Textfeld 70"/>
          <p:cNvSpPr txBox="1"/>
          <p:nvPr/>
        </p:nvSpPr>
        <p:spPr bwMode="auto">
          <a:xfrm>
            <a:off x="19281175" y="13111017"/>
            <a:ext cx="5126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Abbildungen: CC0-Lizenz, aiconica.net</a:t>
            </a:r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4856996"/>
            <a:ext cx="11578174" cy="4775200"/>
          </a:xfrm>
        </p:spPr>
        <p:txBody>
          <a:bodyPr/>
          <a:lstStyle/>
          <a:p>
            <a:pPr>
              <a:defRPr/>
            </a:pPr>
            <a:br>
              <a:rPr lang="de-DE">
                <a:solidFill>
                  <a:schemeClr val="accent5"/>
                </a:solidFill>
              </a:rPr>
            </a:b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Welche EU-Richtlinien sind für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CE-Kennzeichnung relevant?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2 Produktbezogene EU-Richtlinien (Auswahl):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25307" y="3000674"/>
            <a:ext cx="21810993" cy="9698860"/>
          </a:xfrm>
        </p:spPr>
        <p:txBody>
          <a:bodyPr/>
          <a:lstStyle/>
          <a:p>
            <a:pPr>
              <a:defRPr/>
            </a:pPr>
            <a:r>
              <a:rPr lang="de-DE" sz="3200" u="sng" dirty="0">
                <a:hlinkClick r:id="rId3" tooltip="https://eur-lex.europa.eu/legal-content/DE/TXT/?uri=CELEX:31987L0404"/>
              </a:rPr>
              <a:t>Richtlinie 87/404/EWG</a:t>
            </a:r>
            <a:r>
              <a:rPr lang="de-DE" sz="3200" dirty="0"/>
              <a:t> (einfache Druckbehälter)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4" tooltip="https://eur-lex.europa.eu/legal-content/DE/TXT/?uri=CELEX:31988L0378"/>
              </a:rPr>
              <a:t>Richtlinie 88/378/EWG</a:t>
            </a:r>
            <a:r>
              <a:rPr lang="de-DE" sz="3200" dirty="0"/>
              <a:t> (Sicherheit von Spielzeug)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5" tooltip="https://eur-lex.europa.eu/legal-content/DE/TXT/?uri=CELEX:31989L0106"/>
              </a:rPr>
              <a:t>Richtlinie 89/106/EWG</a:t>
            </a:r>
            <a:r>
              <a:rPr lang="de-DE" sz="3200" dirty="0"/>
              <a:t> (Bauprodukte)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6" tooltip="https://eur-lex.europa.eu/legal-content/DE/TXT/?uri=CELEX:31989L0336"/>
              </a:rPr>
              <a:t>Richtlinie 89/336/EWG</a:t>
            </a:r>
            <a:r>
              <a:rPr lang="de-DE" sz="3200" dirty="0"/>
              <a:t> (elektromagnetische Verträglichkeit)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7" tooltip="Richtlinie 2006/42/EG (Maschinenrichtlinie)"/>
              </a:rPr>
              <a:t>Richtlinie 2006/42/EG</a:t>
            </a:r>
            <a:r>
              <a:rPr lang="de-DE" sz="3200" dirty="0"/>
              <a:t> (Maschinen)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8" tooltip="Richtlinie 89/686/EWG"/>
              </a:rPr>
              <a:t>Richtlinie 89/686/EWG</a:t>
            </a:r>
            <a:r>
              <a:rPr lang="de-DE" sz="3200" dirty="0"/>
              <a:t> (persönliche Schutzausrüstungen)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9" tooltip="https://eur-lex.europa.eu/legal-content/DE/TXT/?uri=CELEX:31990L0384"/>
              </a:rPr>
              <a:t>Richtlinie 90/384/EWG</a:t>
            </a:r>
            <a:r>
              <a:rPr lang="de-DE" sz="3200" dirty="0"/>
              <a:t> (nichtselbsttätige Waagen)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10" tooltip="https://eur-lex.europa.eu/legal-content/DE/TXT/?uri=CELEX:31990L0385"/>
              </a:rPr>
              <a:t>Richtlinie 90/385/EWG</a:t>
            </a:r>
            <a:r>
              <a:rPr lang="de-DE" sz="3200" dirty="0"/>
              <a:t> (aktive implantierbare medizinische Geräte)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11" tooltip="https://eur-lex.europa.eu/legal-content/DE/TXT/?uri=CELEX:31990L0396"/>
              </a:rPr>
              <a:t>Richtlinie 90/396/EWG</a:t>
            </a:r>
            <a:r>
              <a:rPr lang="de-DE" sz="3200" dirty="0"/>
              <a:t> (Gasverbrauchseinrichtungen)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12" tooltip="https://eur-lex.europa.eu/legal-content/DE/TXT/?uri=CELEX:31991L0263"/>
              </a:rPr>
              <a:t>Richtlinie 91/263/EWG</a:t>
            </a:r>
            <a:r>
              <a:rPr lang="de-DE" sz="3200" dirty="0"/>
              <a:t> (Telekommunikationsendeinrichtungen)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13" tooltip="https://eur-lex.europa.eu/legal-content/DE/TXT/?uri=CELEX:31992L0042"/>
              </a:rPr>
              <a:t>Richtlinie 92/42/EWG</a:t>
            </a:r>
            <a:r>
              <a:rPr lang="de-DE" sz="3200" dirty="0"/>
              <a:t> (mit flüssigen oder gasförmigen Brennstoffen beschickte neue Warmwasserheizkessel) </a:t>
            </a:r>
            <a:endParaRPr dirty="0"/>
          </a:p>
          <a:p>
            <a:pPr>
              <a:defRPr/>
            </a:pPr>
            <a:r>
              <a:rPr lang="de-DE" sz="3200" u="sng" dirty="0">
                <a:hlinkClick r:id="rId14" tooltip="https://eur-lex.europa.eu/legal-content/DE/TXT/?uri=CELEX:31973L0023"/>
              </a:rPr>
              <a:t>Richtlinie 73/23/EWG</a:t>
            </a:r>
            <a:r>
              <a:rPr lang="de-DE" sz="3200" dirty="0"/>
              <a:t> (elektrische Betriebsmittel zur Verwendung innerhalb bestimmter Spannungsgrenzen)</a:t>
            </a:r>
            <a:endParaRPr dirty="0"/>
          </a:p>
          <a:p>
            <a:pPr>
              <a:defRPr/>
            </a:pP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 bwMode="auto">
          <a:xfrm rot="21128002">
            <a:off x="15694429" y="8755486"/>
            <a:ext cx="5270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Normen helfen die vorgeschriebenen Richtlinien zu erfüllen! </a:t>
            </a:r>
            <a:endParaRPr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15599172" y="3233028"/>
            <a:ext cx="2178874" cy="155904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15599172" y="5378576"/>
            <a:ext cx="6353236" cy="2671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ABC´s</a:t>
            </a:r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>
                <a:latin typeface="Source Sans Pro"/>
                <a:ea typeface="Arial"/>
                <a:cs typeface="Arial"/>
              </a:rPr>
              <a:t>Arten</a:t>
            </a: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/>
              <a:t>von Normen</a:t>
            </a:r>
            <a:endParaRPr/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/>
              <a:t>Bedeutung &amp; Beschaffung von Normen</a:t>
            </a:r>
            <a:endParaRPr/>
          </a:p>
          <a:p>
            <a:pPr marL="571500" indent="-571500">
              <a:buFont typeface="Wingdings"/>
              <a:buChar char="ü"/>
              <a:defRPr/>
            </a:pPr>
            <a: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CE-Kennzeichnung 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/>
              <a:t>Die DIN-Norm, die alle Studierenden </a:t>
            </a:r>
            <a:br>
              <a:rPr lang="de-DE" sz="4400"/>
            </a:br>
            <a:r>
              <a:rPr lang="de-DE" sz="4400"/>
              <a:t>     kennen sollten </a:t>
            </a:r>
            <a:endParaRPr/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/>
              <a:t>Entstehung von DIN-Normen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/>
              <a:t>Formatnormen</a:t>
            </a:r>
            <a:br>
              <a:rPr lang="de-DE" sz="4400"/>
            </a:br>
            <a:r>
              <a:rPr lang="de-DE" sz="4400"/>
              <a:t>…</a:t>
            </a:r>
            <a:endParaRPr/>
          </a:p>
          <a:p>
            <a:pPr>
              <a:lnSpc>
                <a:spcPct val="100000"/>
              </a:lnSpc>
              <a:defRPr/>
            </a:pPr>
            <a:endParaRPr lang="de-DE" sz="4400"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/>
              <a:t>Zertifizierungsnormen</a:t>
            </a:r>
            <a:endParaRPr/>
          </a:p>
          <a:p>
            <a:pPr marL="571500" indent="-571500">
              <a:buFont typeface="Wingdings"/>
              <a:buChar char="Ø"/>
              <a:defRPr/>
            </a:pPr>
            <a:endParaRPr lang="de-DE" sz="4400"/>
          </a:p>
          <a:p>
            <a:pPr marL="571500" indent="-571500">
              <a:buFont typeface="Wingdings"/>
              <a:buChar char="Ø"/>
              <a:defRPr/>
            </a:pPr>
            <a:endParaRPr lang="de-DE"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486</Words>
  <Application>Microsoft Office PowerPoint</Application>
  <DocSecurity>0</DocSecurity>
  <PresentationFormat>Benutzerdefiniert</PresentationFormat>
  <Paragraphs>83</Paragraphs>
  <Slides>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Normen-ABC C: CE-Kennzeichnung  Video-Lecture von  Prof. Dr.-Ing. Paul R. Melcher  Hochschul- und Kreisbibliothek Bonn-Rhein-Sieg     </vt:lpstr>
      <vt:lpstr>PowerPoint-Präsentation</vt:lpstr>
      <vt:lpstr>1  Was bedeutet  CE-Kennzeichnung?</vt:lpstr>
      <vt:lpstr>1.1 CE ist eine Herstellererklärung, dass relevante         EU-Richtlinien eingehalten wurden  </vt:lpstr>
      <vt:lpstr>1.2 Umfang einer CE-Kennzeichnung </vt:lpstr>
      <vt:lpstr>  2  Welche EU-Richtlinien sind für  CE-Kennzeichnung relevant?</vt:lpstr>
      <vt:lpstr>2 Produktbezogene EU-Richtlinien (Auswahl):</vt:lpstr>
      <vt:lpstr>PowerPoint-Präsentation</vt:lpstr>
      <vt:lpstr>Viel Freude mit dem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109</cp:revision>
  <dcterms:created xsi:type="dcterms:W3CDTF">2023-04-14T07:27:50Z</dcterms:created>
  <dcterms:modified xsi:type="dcterms:W3CDTF">2023-08-21T08:57:50Z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0F3AE304-294A-4011-A33E-A0997FCA2E51</vt:lpwstr>
  </property>
  <property fmtid="{D5CDD505-2E9C-101B-9397-08002B2CF9AE}" pid="3" name="ArticulatePath">
    <vt:lpwstr>230601 C CE-Kennzeichnung von Prof. Melcher</vt:lpwstr>
  </property>
</Properties>
</file>