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2413" cy="13716000"/>
  <p:notesSz cx="24382413" cy="13716000"/>
  <p:defaultTextStyle>
    <a:defPPr>
      <a:defRPr lang="de-DE"/>
    </a:defPPr>
    <a:lvl1pPr marL="0" algn="l" defTabSz="1828709">
      <a:defRPr sz="36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36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36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36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36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36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36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36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36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58DCC5-34AB-4E8A-951B-937F8F59716D}" type="datetimeFigureOut">
              <a:rPr lang="de-DE"/>
              <a:t>21.08.2023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DB8878-4A5E-4AC4-9F71-8E7AB51C832D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709">
      <a:defRPr sz="24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24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24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24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24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24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24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24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24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Alle Abbildungen stammen von openclipart.org und sind CC0 lizenziert: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UK-Flagge: https://openclipart.org/detail/170030/uk-union-flag</a:t>
            </a:r>
            <a:endParaRPr dirty="0"/>
          </a:p>
          <a:p>
            <a:pPr>
              <a:defRPr/>
            </a:pPr>
            <a:r>
              <a:rPr lang="de-DE" dirty="0"/>
              <a:t>Deutschland-Flagge: https://openclipart.org/detail/296628/german-flag-colors-gradient</a:t>
            </a:r>
            <a:endParaRPr dirty="0"/>
          </a:p>
          <a:p>
            <a:pPr>
              <a:defRPr/>
            </a:pPr>
            <a:r>
              <a:rPr lang="de-DE" dirty="0"/>
              <a:t>Italien-Flagge: https://openclipart.org/detail/246302/flag-of-italy</a:t>
            </a:r>
            <a:endParaRPr dirty="0"/>
          </a:p>
          <a:p>
            <a:pPr>
              <a:defRPr/>
            </a:pPr>
            <a:r>
              <a:rPr lang="de-DE" dirty="0"/>
              <a:t>USA-Flagge: https://openclipart.org/detail/256452/flag-of-the-united-states</a:t>
            </a:r>
            <a:endParaRPr dirty="0"/>
          </a:p>
          <a:p>
            <a:pPr>
              <a:defRPr/>
            </a:pPr>
            <a:r>
              <a:rPr lang="de-DE" dirty="0"/>
              <a:t>China-Flagge: https://openclipart.org/detail/25203/flag-of-chinese</a:t>
            </a:r>
            <a:endParaRPr dirty="0"/>
          </a:p>
          <a:p>
            <a:pPr>
              <a:defRPr/>
            </a:pPr>
            <a:r>
              <a:rPr lang="de-DE" dirty="0"/>
              <a:t>Europa-Flagge: https://openclipart.org/detail/254058/flag-of-europe</a:t>
            </a:r>
            <a:endParaRPr dirty="0"/>
          </a:p>
          <a:p>
            <a:pPr>
              <a:defRPr/>
            </a:pPr>
            <a:r>
              <a:rPr lang="de-DE" dirty="0"/>
              <a:t>Erdkugel: https://openclipart.org/detail/218125/3d-earth-globe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DB8878-4A5E-4AC4-9F71-8E7AB51C832D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2" y="8440074"/>
            <a:ext cx="18286810" cy="2880360"/>
          </a:xfrm>
        </p:spPr>
        <p:txBody>
          <a:bodyPr/>
          <a:lstStyle>
            <a:lvl1pPr marL="0" indent="0" algn="l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9275552" y="2674620"/>
            <a:ext cx="449884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4154912" y="2674620"/>
            <a:ext cx="4458046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4154912" y="8160344"/>
            <a:ext cx="961948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1813362" y="9145844"/>
            <a:ext cx="9124950" cy="2779712"/>
          </a:xfrm>
        </p:spPr>
        <p:txBody>
          <a:bodyPr/>
          <a:lstStyle>
            <a:lvl1pPr>
              <a:defRPr sz="4400" b="1" cap="all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tabLst>
                <a:tab pos="895350" algn="l"/>
              </a:tabLst>
              <a:defRPr sz="4400" b="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1840883" y="12895581"/>
            <a:ext cx="1944733" cy="730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Kapitelbezeichnung • Thema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262738" cy="6794374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None/>
              <a:defRPr sz="73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500"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8356580" cy="13715999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2" y="427"/>
            <a:ext cx="24381273" cy="13714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3362" y="286194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Kapiteltitel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70385" y="622860"/>
            <a:ext cx="5336771" cy="95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 bwMode="auto">
          <a:xfrm>
            <a:off x="945326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 bwMode="auto">
          <a:xfrm>
            <a:off x="1706564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1" y="8229600"/>
            <a:ext cx="6355080" cy="482346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4950440" y="2674620"/>
            <a:ext cx="882395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0309860" y="2674620"/>
            <a:ext cx="4032941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7305020" y="8160344"/>
            <a:ext cx="646937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2207067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1088734" cy="98860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61104"/>
            <a:ext cx="11088734" cy="7836789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4173200" y="2674620"/>
            <a:ext cx="960119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 bwMode="auto">
          <a:xfrm>
            <a:off x="1907381" y="647699"/>
            <a:ext cx="297570" cy="2975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8286097" cy="2263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40882" y="5280660"/>
            <a:ext cx="8286097" cy="68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Hier kann eine Subline stehen.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391503" y="674084"/>
            <a:ext cx="16221455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907381" y="674084"/>
            <a:ext cx="2988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7300" b="1" cap="none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10000"/>
        </a:lnSpc>
        <a:spcBef>
          <a:spcPts val="2600"/>
        </a:spcBef>
        <a:buFont typeface="Arial"/>
        <a:buNone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 b="1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>
        <a:lnSpc>
          <a:spcPct val="11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>
        <a:lnSpc>
          <a:spcPct val="10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268938"/>
            <a:ext cx="12639238" cy="9118600"/>
          </a:xfrm>
        </p:spPr>
        <p:txBody>
          <a:bodyPr/>
          <a:lstStyle/>
          <a:p>
            <a:pPr>
              <a:defRPr/>
            </a:pPr>
            <a:r>
              <a:rPr lang="de-DE" dirty="0"/>
              <a:t>Normen-ABC</a:t>
            </a:r>
            <a:br>
              <a:rPr lang="de-DE" dirty="0"/>
            </a:br>
            <a:r>
              <a:rPr lang="de-DE" sz="6000" dirty="0"/>
              <a:t>A: Arten von Normen </a:t>
            </a:r>
            <a:br>
              <a:rPr lang="de-DE" dirty="0"/>
            </a:br>
            <a:br>
              <a:rPr lang="de-DE" sz="4400" dirty="0"/>
            </a:br>
            <a:r>
              <a:rPr lang="de-DE" sz="4400" b="0" dirty="0"/>
              <a:t>Video-</a:t>
            </a:r>
            <a:r>
              <a:rPr lang="de-DE" sz="4400" b="0" dirty="0" err="1"/>
              <a:t>Lecture</a:t>
            </a:r>
            <a:r>
              <a:rPr lang="de-DE" sz="4400" b="0" dirty="0"/>
              <a:t> </a:t>
            </a:r>
            <a:br>
              <a:rPr lang="de-DE" sz="4400" b="0" dirty="0"/>
            </a:br>
            <a:r>
              <a:rPr lang="de-DE" sz="4400" b="0" dirty="0"/>
              <a:t>von: </a:t>
            </a:r>
            <a:r>
              <a:rPr lang="de-DE" sz="4400" dirty="0"/>
              <a:t>Prof. Dr.-Ing. Paul R. Melcher</a:t>
            </a:r>
            <a:br>
              <a:rPr lang="de-DE" sz="4400" dirty="0"/>
            </a:br>
            <a:br>
              <a:rPr lang="de-DE" sz="4400" dirty="0"/>
            </a:br>
            <a:r>
              <a:rPr lang="de-DE" sz="4400" b="0" dirty="0"/>
              <a:t>Hochschul- und Kreisbibliothek</a:t>
            </a:r>
            <a:br>
              <a:rPr lang="de-DE" sz="4400" b="0" dirty="0"/>
            </a:br>
            <a:r>
              <a:rPr lang="de-DE" sz="4400" b="0" dirty="0"/>
              <a:t>Bonn-Rhein-Sieg</a:t>
            </a: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br>
              <a:rPr lang="de-DE" sz="4400" b="0" dirty="0"/>
            </a:br>
            <a:endParaRPr lang="de-DE" sz="4400" dirty="0"/>
          </a:p>
        </p:txBody>
      </p:sp>
      <p:sp>
        <p:nvSpPr>
          <p:cNvPr id="4" name="Untertitel 2"/>
          <p:cNvSpPr txBox="1"/>
          <p:nvPr/>
        </p:nvSpPr>
        <p:spPr bwMode="auto">
          <a:xfrm>
            <a:off x="1813361" y="9748701"/>
            <a:ext cx="13648311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10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4400"/>
              <a:t>Aufgenommen im One Button Recording Studio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9" name="Textfeld 7"/>
          <p:cNvSpPr txBox="1"/>
          <p:nvPr/>
        </p:nvSpPr>
        <p:spPr bwMode="auto">
          <a:xfrm>
            <a:off x="5881846" y="6196281"/>
            <a:ext cx="1261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83701" y="11317216"/>
            <a:ext cx="2020003" cy="70675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 bwMode="auto">
          <a:xfrm>
            <a:off x="1801308" y="12183761"/>
            <a:ext cx="1261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bg1"/>
                </a:solidFill>
              </a:rPr>
              <a:t>Diese Präsentation steht unter der Lizenz CC BY-SA 4.0 (https://creativecommons.org/licenses/bysa/4.0/legalcode). Alle Logos sowie das Folienlayout sind von dieser Lizenz ausgenommen. Einige Bilder/Abbildungen sind eigenständig lizenziert. Die Lizenzangaben befinden sich dann an den einzelnen Elementen. </a:t>
            </a:r>
            <a:br>
              <a:rPr lang="de-DE" sz="2000" dirty="0">
                <a:solidFill>
                  <a:schemeClr val="bg1"/>
                </a:solidFill>
              </a:rPr>
            </a:b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693727"/>
            <a:ext cx="22399344" cy="1098955"/>
          </a:xfrm>
        </p:spPr>
        <p:txBody>
          <a:bodyPr/>
          <a:lstStyle/>
          <a:p>
            <a:pPr>
              <a:defRPr/>
            </a:pPr>
            <a:r>
              <a:rPr lang="de-DE" b="0"/>
              <a:t>2.3 Arten von Normen nach dem Regelkreis P-D-C-A 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 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10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94067" y="7988060"/>
            <a:ext cx="9839696" cy="53656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10901" y="3437648"/>
            <a:ext cx="9098533" cy="47344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49571" y="8103094"/>
            <a:ext cx="8344077" cy="49204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84829" y="3437648"/>
            <a:ext cx="8433075" cy="46654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/>
        </p:nvSpPr>
        <p:spPr bwMode="auto">
          <a:xfrm>
            <a:off x="1857507" y="2371219"/>
            <a:ext cx="22332529" cy="10779516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Übersicht des Normen </a:t>
            </a:r>
            <a:r>
              <a:rPr lang="de-DE" sz="6000" dirty="0" err="1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ABC´s</a:t>
            </a:r>
            <a:endParaRPr lang="de-DE" sz="60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 marL="571500" indent="-571500">
              <a:buFont typeface="Wingdings"/>
              <a:buChar char="ü"/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Arten 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B: </a:t>
            </a:r>
            <a:r>
              <a:rPr lang="de-DE" sz="4400" dirty="0"/>
              <a:t>Bedeutung &amp; Beschaffung 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</a:t>
            </a:r>
            <a:r>
              <a:rPr lang="de-DE" sz="4400" dirty="0"/>
              <a:t>CE-Kennzeichnung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D: </a:t>
            </a:r>
            <a:r>
              <a:rPr lang="de-DE" sz="4400" dirty="0"/>
              <a:t>Die DIN-Norm, die alle Studierenden </a:t>
            </a:r>
            <a:br>
              <a:rPr lang="de-DE" sz="4400" dirty="0"/>
            </a:br>
            <a:r>
              <a:rPr lang="de-DE" sz="4400" dirty="0"/>
              <a:t>     kennen sollten 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E: </a:t>
            </a:r>
            <a:r>
              <a:rPr lang="de-DE" sz="4400" dirty="0"/>
              <a:t>Entstehung von DIN-Normen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F: </a:t>
            </a:r>
            <a:r>
              <a:rPr lang="de-DE" sz="4400" dirty="0"/>
              <a:t>Formatnormen</a:t>
            </a:r>
            <a:br>
              <a:rPr lang="de-DE" sz="4400" dirty="0"/>
            </a:br>
            <a:r>
              <a:rPr lang="de-DE" sz="4400" dirty="0"/>
              <a:t>…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/>
              <a:t>…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</a:t>
            </a:r>
            <a:r>
              <a:rPr lang="de-DE" sz="4400" dirty="0"/>
              <a:t>Zertifizierungsnormen</a:t>
            </a:r>
            <a:endParaRPr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 Freude mit dem </a:t>
            </a:r>
            <a:br>
              <a:rPr lang="de-DE"/>
            </a:br>
            <a:r>
              <a:rPr lang="de-DE"/>
              <a:t>Normen-ABC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sv-SE"/>
              <a:t>Prof. Dr.-Ing. Paul R. Melcher</a:t>
            </a:r>
            <a:endParaRPr/>
          </a:p>
          <a:p>
            <a:pPr lvl="1">
              <a:defRPr/>
            </a:pPr>
            <a:endParaRPr lang="sv-SE"/>
          </a:p>
          <a:p>
            <a:pPr lvl="1">
              <a:defRPr/>
            </a:pPr>
            <a:r>
              <a:rPr lang="sv-SE"/>
              <a:t>paul.melcher@h-brs.de</a:t>
            </a: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Bildplatzhalter 3"/>
          <p:cNvPicPr>
            <a:picLocks noChangeAspect="1"/>
          </p:cNvPicPr>
          <p:nvPr/>
        </p:nvPicPr>
        <p:blipFill>
          <a:blip r:embed="rId2"/>
          <a:srcRect l="11299" r="-2906"/>
          <a:stretch/>
        </p:blipFill>
        <p:spPr bwMode="auto">
          <a:xfrm>
            <a:off x="0" y="0"/>
            <a:ext cx="22347043" cy="13715999"/>
          </a:xfrm>
          <a:prstGeom prst="rect">
            <a:avLst/>
          </a:prstGeom>
        </p:spPr>
      </p:pic>
      <p:pic>
        <p:nvPicPr>
          <p:cNvPr id="6" name="Grafik 5" descr="Die runde Fläche ist flexibel und kann nach Bedarf vergrößert und verkleinert werde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59300" y="-676"/>
            <a:ext cx="19823113" cy="1371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726698" cy="10156045"/>
          </a:xfrm>
        </p:spPr>
        <p:txBody>
          <a:bodyPr/>
          <a:lstStyle/>
          <a:p>
            <a:pPr lvl="0">
              <a:defRPr/>
            </a:pPr>
            <a:r>
              <a:rPr lang="de-DE"/>
              <a:t>1</a:t>
            </a:r>
            <a:endParaRPr/>
          </a:p>
          <a:p>
            <a:pPr lvl="1">
              <a:defRPr/>
            </a:pPr>
            <a:r>
              <a:rPr lang="de-DE" sz="4000"/>
              <a:t>Was sind Normen?</a:t>
            </a:r>
            <a:endParaRPr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0">
              <a:defRPr/>
            </a:pPr>
            <a:r>
              <a:rPr lang="de-DE"/>
              <a:t>2</a:t>
            </a:r>
            <a:endParaRPr/>
          </a:p>
          <a:p>
            <a:pPr lvl="1">
              <a:defRPr/>
            </a:pPr>
            <a:r>
              <a:rPr lang="de-DE" sz="4000"/>
              <a:t>Welche Arten </a:t>
            </a:r>
            <a:br>
              <a:rPr lang="de-DE" sz="4000"/>
            </a:br>
            <a:r>
              <a:rPr lang="de-DE" sz="4000"/>
              <a:t>von Normen</a:t>
            </a:r>
            <a:endParaRPr/>
          </a:p>
          <a:p>
            <a:pPr lvl="1">
              <a:defRPr/>
            </a:pPr>
            <a:r>
              <a:rPr lang="de-DE" sz="4000"/>
              <a:t>gibt es?  </a:t>
            </a:r>
            <a:endParaRPr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826723"/>
            <a:ext cx="22295827" cy="165608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1 Normdefinitionen (lateinisch „</a:t>
            </a:r>
            <a:r>
              <a:rPr lang="de-DE" b="0" dirty="0" err="1"/>
              <a:t>norma</a:t>
            </a:r>
            <a:r>
              <a:rPr lang="de-DE" b="0" dirty="0"/>
              <a:t>“ = Richtschnur) 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63977" y="3454025"/>
            <a:ext cx="21810425" cy="1680683"/>
          </a:xfrm>
        </p:spPr>
        <p:txBody>
          <a:bodyPr/>
          <a:lstStyle/>
          <a:p>
            <a:pPr>
              <a:defRPr/>
            </a:pPr>
            <a:r>
              <a:rPr lang="de-DE" sz="4400" dirty="0"/>
              <a:t>1.1 Regelgebende Instanz: </a:t>
            </a:r>
            <a:r>
              <a:rPr lang="de-DE" sz="4400" b="1" dirty="0"/>
              <a:t>Gesetze und Verordnungen </a:t>
            </a:r>
            <a:r>
              <a:rPr lang="de-DE" sz="4400" dirty="0"/>
              <a:t>(Soziale Normen)</a:t>
            </a:r>
            <a:br>
              <a:rPr lang="de-DE" sz="4400" dirty="0"/>
            </a:br>
            <a:r>
              <a:rPr lang="de-DE" sz="4400" b="1" dirty="0"/>
              <a:t>      </a:t>
            </a:r>
            <a:endParaRPr lang="de-DE" sz="4400" b="1" dirty="0">
              <a:solidFill>
                <a:schemeClr val="accent6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901457" y="6536016"/>
            <a:ext cx="21235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6"/>
                </a:solidFill>
              </a:rPr>
              <a:t>Viele Themen z. B.: </a:t>
            </a:r>
            <a:r>
              <a:rPr lang="de-DE" sz="4800" b="1" dirty="0">
                <a:solidFill>
                  <a:schemeClr val="accent6"/>
                </a:solidFill>
              </a:rPr>
              <a:t>A</a:t>
            </a:r>
            <a:r>
              <a:rPr lang="de-DE" b="1" dirty="0">
                <a:solidFill>
                  <a:schemeClr val="accent6"/>
                </a:solidFill>
              </a:rPr>
              <a:t>rbeitssicherheit, Beschaffung, CE-Kennzeichnung, Dokumentation,  Entwicklung, Herstellung, Informationen, Kommunikation, Leistungserfüllung, Mindestanforderungen, Nachhaltigkeit, Organisationen, Prüfungen, Risikobewertungen, </a:t>
            </a:r>
            <a:br>
              <a:rPr lang="de-DE" b="1" dirty="0">
                <a:solidFill>
                  <a:schemeClr val="accent6"/>
                </a:solidFill>
              </a:rPr>
            </a:br>
            <a:r>
              <a:rPr lang="de-DE" b="1" dirty="0">
                <a:solidFill>
                  <a:schemeClr val="accent6"/>
                </a:solidFill>
              </a:rPr>
              <a:t>Sicherheit, Terminologien, Umweltschutz, Verfahren, Wissensstand...</a:t>
            </a:r>
            <a:r>
              <a:rPr lang="de-DE" sz="4800" b="1" dirty="0">
                <a:solidFill>
                  <a:schemeClr val="accent6"/>
                </a:solidFill>
              </a:rPr>
              <a:t>Z</a:t>
            </a:r>
            <a:r>
              <a:rPr lang="de-DE" b="1" dirty="0">
                <a:solidFill>
                  <a:schemeClr val="accent6"/>
                </a:solidFill>
              </a:rPr>
              <a:t>ertifizierungen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083580" y="9671537"/>
            <a:ext cx="21810427" cy="340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0000"/>
              </a:lnSpc>
              <a:spcBef>
                <a:spcPts val="2600"/>
              </a:spcBef>
              <a:defRPr/>
            </a:pPr>
            <a:r>
              <a:rPr lang="de-DE" sz="44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Wichtig: 	</a:t>
            </a:r>
            <a:r>
              <a:rPr lang="de-DE" sz="4400" b="1" dirty="0"/>
              <a:t>Gesetze und Verordnungen </a:t>
            </a:r>
            <a:r>
              <a:rPr lang="de-DE" sz="44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müssen stets eingehalten werden!</a:t>
            </a:r>
          </a:p>
          <a:p>
            <a:pPr defTabSz="914400">
              <a:lnSpc>
                <a:spcPct val="110000"/>
              </a:lnSpc>
              <a:spcBef>
                <a:spcPts val="2600"/>
              </a:spcBef>
              <a:defRPr/>
            </a:pPr>
            <a:r>
              <a:rPr lang="de-DE" sz="44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              		</a:t>
            </a:r>
            <a:r>
              <a:rPr lang="de-DE" sz="4400" b="1" dirty="0">
                <a:latin typeface="Source Sans Pro"/>
                <a:ea typeface="Arial"/>
                <a:cs typeface="Arial"/>
              </a:rPr>
              <a:t>Normen</a:t>
            </a:r>
            <a:r>
              <a:rPr lang="de-DE" sz="44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nur, wenn Sie gesetzlich oder vertraglich vorgeschrieben sind.       	         			(z. B. für Sicherheit). </a:t>
            </a:r>
            <a:r>
              <a:rPr lang="de-DE" sz="4400" b="1" dirty="0">
                <a:solidFill>
                  <a:schemeClr val="accent6"/>
                </a:solidFill>
              </a:rPr>
              <a:t>Andere Normen sind wahlfrei, aber alle gewählten   	 	   		Ausführungen müssen dem „Stand der Technik“ entsprechen.</a:t>
            </a:r>
          </a:p>
        </p:txBody>
      </p:sp>
      <p:sp>
        <p:nvSpPr>
          <p:cNvPr id="9" name="Rechteck 8"/>
          <p:cNvSpPr/>
          <p:nvPr/>
        </p:nvSpPr>
        <p:spPr>
          <a:xfrm>
            <a:off x="2039196" y="5326132"/>
            <a:ext cx="220799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/>
              <a:t>1.2 Regelgebende Instanz: </a:t>
            </a:r>
            <a:r>
              <a:rPr lang="de-DE" sz="4400" b="1" dirty="0"/>
              <a:t>Normen (Technische Regelwerke) </a:t>
            </a:r>
            <a:br>
              <a:rPr lang="de-DE" sz="4400" b="1" dirty="0"/>
            </a:br>
            <a:r>
              <a:rPr lang="de-DE" sz="4400" b="1" dirty="0"/>
              <a:t>      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861946"/>
            <a:ext cx="11669882" cy="4775200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</a:rPr>
              <a:t>2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Welche Arten von Normen gibt es?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893234"/>
            <a:ext cx="22330333" cy="1656080"/>
          </a:xfrm>
        </p:spPr>
        <p:txBody>
          <a:bodyPr/>
          <a:lstStyle/>
          <a:p>
            <a:pPr>
              <a:defRPr/>
            </a:pPr>
            <a:r>
              <a:rPr lang="de-DE" b="0"/>
              <a:t>2.1 Arten von Normen nach Territorium 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 bwMode="auto">
          <a:xfrm>
            <a:off x="1824256" y="4205906"/>
            <a:ext cx="286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/>
              <a:t>BS seit 1901</a:t>
            </a:r>
            <a:endParaRPr dirty="0"/>
          </a:p>
        </p:txBody>
      </p:sp>
      <p:sp>
        <p:nvSpPr>
          <p:cNvPr id="24" name="Textfeld 23"/>
          <p:cNvSpPr txBox="1"/>
          <p:nvPr/>
        </p:nvSpPr>
        <p:spPr bwMode="auto">
          <a:xfrm>
            <a:off x="1803828" y="6196413"/>
            <a:ext cx="317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UNI seit 1906 </a:t>
            </a:r>
            <a:endParaRPr/>
          </a:p>
        </p:txBody>
      </p:sp>
      <p:sp>
        <p:nvSpPr>
          <p:cNvPr id="28" name="Textfeld 27"/>
          <p:cNvSpPr txBox="1"/>
          <p:nvPr/>
        </p:nvSpPr>
        <p:spPr bwMode="auto">
          <a:xfrm>
            <a:off x="1787203" y="10314242"/>
            <a:ext cx="411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ANSI seit 1930 </a:t>
            </a:r>
            <a:endParaRPr/>
          </a:p>
        </p:txBody>
      </p:sp>
      <p:sp>
        <p:nvSpPr>
          <p:cNvPr id="31" name="Textfeld 30"/>
          <p:cNvSpPr txBox="1"/>
          <p:nvPr/>
        </p:nvSpPr>
        <p:spPr bwMode="auto">
          <a:xfrm>
            <a:off x="1781860" y="12354066"/>
            <a:ext cx="461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(SBQTS seit 1949)</a:t>
            </a:r>
            <a:endParaRPr/>
          </a:p>
          <a:p>
            <a:pPr>
              <a:defRPr/>
            </a:pPr>
            <a:r>
              <a:rPr lang="de-DE"/>
              <a:t>SAC seit 2001 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10091916" y="9737379"/>
            <a:ext cx="2298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800" b="1" dirty="0"/>
              <a:t> </a:t>
            </a:r>
            <a:endParaRPr dirty="0"/>
          </a:p>
        </p:txBody>
      </p:sp>
      <p:sp>
        <p:nvSpPr>
          <p:cNvPr id="34" name="Rechteck 33"/>
          <p:cNvSpPr/>
          <p:nvPr/>
        </p:nvSpPr>
        <p:spPr bwMode="auto">
          <a:xfrm>
            <a:off x="14976103" y="10697190"/>
            <a:ext cx="3919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800" b="1" dirty="0"/>
              <a:t>EN ISO</a:t>
            </a:r>
            <a:endParaRPr dirty="0"/>
          </a:p>
          <a:p>
            <a:pPr>
              <a:defRPr/>
            </a:pPr>
            <a:r>
              <a:rPr lang="de-DE" sz="4800" b="1" dirty="0"/>
              <a:t>DIN ISO</a:t>
            </a:r>
            <a:endParaRPr dirty="0"/>
          </a:p>
          <a:p>
            <a:pPr>
              <a:defRPr/>
            </a:pPr>
            <a:r>
              <a:rPr lang="de-DE" sz="4800" b="1" dirty="0"/>
              <a:t>DIN EN ISO</a:t>
            </a:r>
          </a:p>
        </p:txBody>
      </p:sp>
      <p:sp>
        <p:nvSpPr>
          <p:cNvPr id="16" name="Textfeld 15"/>
          <p:cNvSpPr txBox="1"/>
          <p:nvPr/>
        </p:nvSpPr>
        <p:spPr bwMode="auto">
          <a:xfrm>
            <a:off x="1907381" y="7258949"/>
            <a:ext cx="200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…</a:t>
            </a:r>
            <a:endParaRPr/>
          </a:p>
        </p:txBody>
      </p:sp>
      <p:sp>
        <p:nvSpPr>
          <p:cNvPr id="35" name="Textfeld 34"/>
          <p:cNvSpPr txBox="1"/>
          <p:nvPr/>
        </p:nvSpPr>
        <p:spPr bwMode="auto">
          <a:xfrm>
            <a:off x="1887758" y="8097059"/>
            <a:ext cx="200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…</a:t>
            </a:r>
            <a:endParaRPr/>
          </a:p>
        </p:txBody>
      </p:sp>
      <p:sp>
        <p:nvSpPr>
          <p:cNvPr id="8" name="Textfeld 7"/>
          <p:cNvSpPr txBox="1"/>
          <p:nvPr/>
        </p:nvSpPr>
        <p:spPr bwMode="auto">
          <a:xfrm rot="20401308">
            <a:off x="2436805" y="7429914"/>
            <a:ext cx="294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B0F0"/>
                </a:solidFill>
              </a:rPr>
              <a:t>165 Länder</a:t>
            </a:r>
            <a:endParaRPr dirty="0"/>
          </a:p>
        </p:txBody>
      </p:sp>
      <p:sp>
        <p:nvSpPr>
          <p:cNvPr id="33" name="Textfeld 32"/>
          <p:cNvSpPr txBox="1"/>
          <p:nvPr/>
        </p:nvSpPr>
        <p:spPr bwMode="auto">
          <a:xfrm rot="20401308">
            <a:off x="14708744" y="4199077"/>
            <a:ext cx="232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B0F0"/>
                </a:solidFill>
              </a:rPr>
              <a:t>34 Länder</a:t>
            </a:r>
            <a:endParaRPr dirty="0"/>
          </a:p>
        </p:txBody>
      </p:sp>
      <p:sp>
        <p:nvSpPr>
          <p:cNvPr id="36" name="Textfeld 35"/>
          <p:cNvSpPr txBox="1"/>
          <p:nvPr/>
        </p:nvSpPr>
        <p:spPr bwMode="auto">
          <a:xfrm rot="20401308">
            <a:off x="5821360" y="6778595"/>
            <a:ext cx="3333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B050"/>
                </a:solidFill>
              </a:rPr>
              <a:t>&gt;35 000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  Normen </a:t>
            </a:r>
            <a:endParaRPr dirty="0"/>
          </a:p>
        </p:txBody>
      </p:sp>
      <p:sp>
        <p:nvSpPr>
          <p:cNvPr id="37" name="Textfeld 36"/>
          <p:cNvSpPr txBox="1"/>
          <p:nvPr/>
        </p:nvSpPr>
        <p:spPr bwMode="auto">
          <a:xfrm rot="20401308">
            <a:off x="11577705" y="8372881"/>
            <a:ext cx="2948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B050"/>
                </a:solidFill>
              </a:rPr>
              <a:t>&gt;23 000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  Normen</a:t>
            </a:r>
            <a:endParaRPr dirty="0"/>
          </a:p>
        </p:txBody>
      </p:sp>
      <p:sp>
        <p:nvSpPr>
          <p:cNvPr id="38" name="Textfeld 37"/>
          <p:cNvSpPr txBox="1"/>
          <p:nvPr/>
        </p:nvSpPr>
        <p:spPr bwMode="auto">
          <a:xfrm rot="20401308">
            <a:off x="21329888" y="10826161"/>
            <a:ext cx="2948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B050"/>
                </a:solidFill>
              </a:rPr>
              <a:t>&gt;23 000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  Normen</a:t>
            </a:r>
            <a:endParaRPr dirty="0"/>
          </a:p>
        </p:txBody>
      </p:sp>
      <p:sp>
        <p:nvSpPr>
          <p:cNvPr id="39" name="Textfeld 38"/>
          <p:cNvSpPr txBox="1"/>
          <p:nvPr/>
        </p:nvSpPr>
        <p:spPr bwMode="auto">
          <a:xfrm rot="20401308">
            <a:off x="21759197" y="7092450"/>
            <a:ext cx="294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rgbClr val="00B0F0"/>
                </a:solidFill>
              </a:rPr>
              <a:t>165 Länder</a:t>
            </a:r>
            <a:endParaRPr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03477" y="11260594"/>
            <a:ext cx="1620000" cy="108540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/>
          <a:srcRect r="20500"/>
          <a:stretch/>
        </p:blipFill>
        <p:spPr bwMode="auto">
          <a:xfrm>
            <a:off x="1903478" y="9201371"/>
            <a:ext cx="1620000" cy="108000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03477" y="5094723"/>
            <a:ext cx="1620000" cy="108540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907381" y="3140755"/>
            <a:ext cx="1620000" cy="1065150"/>
          </a:xfrm>
          <a:prstGeom prst="rect">
            <a:avLst/>
          </a:prstGeom>
        </p:spPr>
      </p:pic>
      <p:grpSp>
        <p:nvGrpSpPr>
          <p:cNvPr id="44" name="Gruppieren 43"/>
          <p:cNvGrpSpPr/>
          <p:nvPr/>
        </p:nvGrpSpPr>
        <p:grpSpPr bwMode="auto">
          <a:xfrm>
            <a:off x="5856512" y="3120505"/>
            <a:ext cx="3097469" cy="3638458"/>
            <a:chOff x="5856512" y="3120505"/>
            <a:chExt cx="3097469" cy="3638458"/>
          </a:xfrm>
        </p:grpSpPr>
        <p:sp>
          <p:nvSpPr>
            <p:cNvPr id="45" name="Textfeld 44"/>
            <p:cNvSpPr txBox="1"/>
            <p:nvPr/>
          </p:nvSpPr>
          <p:spPr bwMode="auto">
            <a:xfrm>
              <a:off x="5856512" y="5004637"/>
              <a:ext cx="30974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b="1" dirty="0"/>
                <a:t>Deutsche Normen</a:t>
              </a:r>
              <a:br>
                <a:rPr lang="de-DE" b="1" dirty="0"/>
              </a:br>
              <a:r>
                <a:rPr lang="de-DE" b="1" dirty="0"/>
                <a:t>DIN</a:t>
              </a:r>
              <a:r>
                <a:rPr lang="de-DE" dirty="0"/>
                <a:t> &amp; </a:t>
              </a:r>
              <a:r>
                <a:rPr lang="de-DE" b="1" dirty="0"/>
                <a:t>DKE</a:t>
              </a:r>
              <a:endParaRPr b="1" dirty="0"/>
            </a:p>
          </p:txBody>
        </p:sp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019921" y="3120505"/>
              <a:ext cx="1620000" cy="1085400"/>
            </a:xfrm>
            <a:prstGeom prst="rect">
              <a:avLst/>
            </a:prstGeom>
          </p:spPr>
        </p:pic>
      </p:grpSp>
      <p:grpSp>
        <p:nvGrpSpPr>
          <p:cNvPr id="47" name="Gruppieren 46"/>
          <p:cNvGrpSpPr/>
          <p:nvPr/>
        </p:nvGrpSpPr>
        <p:grpSpPr bwMode="auto">
          <a:xfrm>
            <a:off x="9774559" y="3140755"/>
            <a:ext cx="7507500" cy="5360270"/>
            <a:chOff x="9774559" y="3140755"/>
            <a:chExt cx="7507500" cy="5360270"/>
          </a:xfrm>
        </p:grpSpPr>
        <p:sp>
          <p:nvSpPr>
            <p:cNvPr id="48" name="Textfeld 47"/>
            <p:cNvSpPr txBox="1"/>
            <p:nvPr/>
          </p:nvSpPr>
          <p:spPr bwMode="auto">
            <a:xfrm>
              <a:off x="9774559" y="7054475"/>
              <a:ext cx="75075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4400" b="1" dirty="0"/>
                <a:t>Europäische Normen </a:t>
              </a:r>
              <a:br>
                <a:rPr lang="de-DE" sz="4400" b="1" dirty="0"/>
              </a:br>
              <a:r>
                <a:rPr lang="de-DE" sz="4400" b="1" dirty="0"/>
                <a:t>EN</a:t>
              </a:r>
              <a:endParaRPr sz="4400" dirty="0"/>
            </a:p>
          </p:txBody>
        </p:sp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10122113" y="3140755"/>
              <a:ext cx="4320000" cy="2894400"/>
            </a:xfrm>
            <a:prstGeom prst="rect">
              <a:avLst/>
            </a:prstGeom>
          </p:spPr>
        </p:pic>
      </p:grpSp>
      <p:grpSp>
        <p:nvGrpSpPr>
          <p:cNvPr id="53" name="Gruppieren 52"/>
          <p:cNvGrpSpPr/>
          <p:nvPr/>
        </p:nvGrpSpPr>
        <p:grpSpPr bwMode="auto">
          <a:xfrm>
            <a:off x="18380287" y="3120505"/>
            <a:ext cx="5604846" cy="7797374"/>
            <a:chOff x="18078291" y="3120505"/>
            <a:chExt cx="5720487" cy="8071062"/>
          </a:xfrm>
        </p:grpSpPr>
        <p:sp>
          <p:nvSpPr>
            <p:cNvPr id="54" name="Textfeld 53"/>
            <p:cNvSpPr txBox="1"/>
            <p:nvPr/>
          </p:nvSpPr>
          <p:spPr bwMode="auto">
            <a:xfrm>
              <a:off x="18294878" y="8606244"/>
              <a:ext cx="55039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5400" b="1" dirty="0"/>
                <a:t>Internationale Normen</a:t>
              </a:r>
              <a:br>
                <a:rPr lang="de-DE" sz="5400" b="1" dirty="0"/>
              </a:br>
              <a:r>
                <a:rPr lang="de-DE" sz="5400" b="1" dirty="0"/>
                <a:t>ISO </a:t>
              </a:r>
              <a:r>
                <a:rPr lang="de-DE" sz="5400" dirty="0"/>
                <a:t>&amp; </a:t>
              </a:r>
              <a:r>
                <a:rPr lang="de-DE" sz="5400" b="1" dirty="0"/>
                <a:t>IEC</a:t>
              </a:r>
              <a:endParaRPr sz="5400" b="1" dirty="0"/>
            </a:p>
          </p:txBody>
        </p:sp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18078291" y="3120505"/>
              <a:ext cx="4680000" cy="4680000"/>
            </a:xfrm>
            <a:prstGeom prst="rect">
              <a:avLst/>
            </a:prstGeom>
          </p:spPr>
        </p:pic>
      </p:grpSp>
      <p:sp>
        <p:nvSpPr>
          <p:cNvPr id="56" name="Textfeld 55"/>
          <p:cNvSpPr txBox="1"/>
          <p:nvPr/>
        </p:nvSpPr>
        <p:spPr bwMode="auto">
          <a:xfrm>
            <a:off x="18790129" y="13005514"/>
            <a:ext cx="520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/>
              <a:t>Abbildungen: CC0-Lizenz, openclipart.org 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 bwMode="auto">
          <a:xfrm>
            <a:off x="5846018" y="4209087"/>
            <a:ext cx="314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/>
              <a:t>DIN seit 1917</a:t>
            </a:r>
            <a:endParaRPr dirty="0"/>
          </a:p>
        </p:txBody>
      </p:sp>
      <p:sp>
        <p:nvSpPr>
          <p:cNvPr id="51" name="Rechteck 50"/>
          <p:cNvSpPr/>
          <p:nvPr/>
        </p:nvSpPr>
        <p:spPr bwMode="auto">
          <a:xfrm>
            <a:off x="8619076" y="9494239"/>
            <a:ext cx="2270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800" b="1" dirty="0"/>
              <a:t>DIN EN</a:t>
            </a:r>
          </a:p>
        </p:txBody>
      </p:sp>
      <p:sp>
        <p:nvSpPr>
          <p:cNvPr id="52" name="Textfeld 51"/>
          <p:cNvSpPr txBox="1"/>
          <p:nvPr/>
        </p:nvSpPr>
        <p:spPr bwMode="auto">
          <a:xfrm rot="20401308">
            <a:off x="5709096" y="11337607"/>
            <a:ext cx="2948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B050"/>
                </a:solidFill>
              </a:rPr>
              <a:t>&gt;120 000     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   Normen</a:t>
            </a:r>
            <a:endParaRPr dirty="0"/>
          </a:p>
        </p:txBody>
      </p:sp>
      <p:sp>
        <p:nvSpPr>
          <p:cNvPr id="57" name="Textfeld 56"/>
          <p:cNvSpPr txBox="1"/>
          <p:nvPr/>
        </p:nvSpPr>
        <p:spPr bwMode="auto">
          <a:xfrm>
            <a:off x="10020913" y="6061261"/>
            <a:ext cx="314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/>
              <a:t>CEN seit 1961</a:t>
            </a:r>
            <a:endParaRPr dirty="0"/>
          </a:p>
        </p:txBody>
      </p:sp>
      <p:sp>
        <p:nvSpPr>
          <p:cNvPr id="58" name="Textfeld 57"/>
          <p:cNvSpPr txBox="1"/>
          <p:nvPr/>
        </p:nvSpPr>
        <p:spPr bwMode="auto">
          <a:xfrm>
            <a:off x="18612958" y="7778977"/>
            <a:ext cx="314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/>
              <a:t>ISO seit 1947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3" grpId="0"/>
      <p:bldP spid="36" grpId="0"/>
      <p:bldP spid="37" grpId="0"/>
      <p:bldP spid="38" grpId="0"/>
      <p:bldP spid="39" grpId="0"/>
      <p:bldP spid="50" grpId="0"/>
      <p:bldP spid="51" grpId="0"/>
      <p:bldP spid="52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826723"/>
            <a:ext cx="22106047" cy="1485820"/>
          </a:xfrm>
        </p:spPr>
        <p:txBody>
          <a:bodyPr/>
          <a:lstStyle/>
          <a:p>
            <a:pPr>
              <a:defRPr/>
            </a:pPr>
            <a:r>
              <a:rPr lang="de-DE" b="0" dirty="0"/>
              <a:t>2.2 Arten von Normen nach Themen von A-Z</a:t>
            </a:r>
            <a:endParaRPr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>
          <a:xfrm>
            <a:off x="2391503" y="674084"/>
            <a:ext cx="16221455" cy="246221"/>
          </a:xfrm>
        </p:spPr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6</a:t>
            </a:fld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40879" y="3438565"/>
            <a:ext cx="11325808" cy="95102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SzPct val="100000"/>
              <a:defRPr sz="2000">
                <a:solidFill>
                  <a:schemeClr val="tx1"/>
                </a:solidFill>
                <a:latin typeface="Arial"/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/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6pPr>
            <a:lvl7pPr marL="29718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7pPr>
            <a:lvl8pPr marL="34290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8pPr>
            <a:lvl9pPr marL="38862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de-DE" sz="4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</a:t>
            </a:r>
            <a:r>
              <a:rPr lang="de-DE" sz="4000" dirty="0"/>
              <a:t>Allgemeine Grundnormen</a:t>
            </a:r>
            <a:endParaRPr dirty="0"/>
          </a:p>
          <a:p>
            <a:pPr>
              <a:defRPr/>
            </a:pPr>
            <a:r>
              <a:rPr lang="de-DE" sz="4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B: </a:t>
            </a:r>
            <a:r>
              <a:rPr lang="de-DE" sz="4000" dirty="0"/>
              <a:t>Baunormen </a:t>
            </a:r>
            <a:endParaRPr dirty="0"/>
          </a:p>
          <a:p>
            <a:pPr>
              <a:defRPr/>
            </a:pPr>
            <a:r>
              <a:rPr lang="de-DE" sz="4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</a:t>
            </a:r>
            <a:r>
              <a:rPr lang="de-DE" sz="4000" dirty="0"/>
              <a:t>Chemische Apparate </a:t>
            </a:r>
            <a:br>
              <a:rPr lang="de-DE" sz="4000" dirty="0"/>
            </a:br>
            <a:r>
              <a:rPr lang="de-DE" sz="4000" dirty="0"/>
              <a:t>                                     (z. B.: </a:t>
            </a:r>
            <a:r>
              <a:rPr lang="nl-NL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DIN 28105</a:t>
            </a:r>
            <a:r>
              <a:rPr lang="nl-NL" sz="4000" dirty="0"/>
              <a:t>) </a:t>
            </a:r>
            <a:endParaRPr dirty="0"/>
          </a:p>
          <a:p>
            <a:pPr>
              <a:defRPr/>
            </a:pPr>
            <a:r>
              <a:rPr lang="de-DE" sz="4000" dirty="0"/>
              <a:t>…</a:t>
            </a:r>
            <a:endParaRPr dirty="0"/>
          </a:p>
          <a:p>
            <a:pPr>
              <a:defRPr/>
            </a:pPr>
            <a:endParaRPr lang="de-DE" sz="4000" dirty="0"/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4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K: </a:t>
            </a:r>
            <a:r>
              <a:rPr lang="de-DE" sz="4000" dirty="0"/>
              <a:t>Konstruktionsnormen</a:t>
            </a:r>
            <a:endParaRPr dirty="0"/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4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L: </a:t>
            </a:r>
            <a:r>
              <a:rPr lang="de-DE" sz="4000" dirty="0"/>
              <a:t>Liefernormen</a:t>
            </a:r>
            <a:endParaRPr dirty="0"/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4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M: </a:t>
            </a:r>
            <a:r>
              <a:rPr lang="de-DE" sz="4000" dirty="0"/>
              <a:t>Maßnormen</a:t>
            </a:r>
            <a:endParaRPr dirty="0"/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4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N: </a:t>
            </a:r>
            <a:r>
              <a:rPr lang="de-DE" sz="4000" dirty="0"/>
              <a:t>Nachhaltigkeitsnormen</a:t>
            </a:r>
            <a:endParaRPr dirty="0"/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4000" dirty="0"/>
              <a:t>…</a:t>
            </a:r>
            <a:endParaRPr dirty="0"/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endParaRPr lang="de-DE" sz="4000" dirty="0"/>
          </a:p>
          <a:p>
            <a:pPr>
              <a:lnSpc>
                <a:spcPct val="110000"/>
              </a:lnSpc>
              <a:buSzTx/>
              <a:defRPr/>
            </a:pPr>
            <a:r>
              <a:rPr lang="de-DE" sz="4000" dirty="0"/>
              <a:t>X: X-Y-Schreiber         (z. B.: </a:t>
            </a: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DIN EN 61028</a:t>
            </a:r>
            <a:r>
              <a:rPr lang="de-DE" sz="4000" dirty="0"/>
              <a:t>) </a:t>
            </a:r>
            <a:endParaRPr dirty="0"/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4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</a:t>
            </a:r>
            <a:r>
              <a:rPr lang="de-DE" sz="4000" dirty="0"/>
              <a:t>Zertifizierungsnormen </a:t>
            </a:r>
            <a:br>
              <a:rPr lang="de-DE" sz="4000" dirty="0"/>
            </a:br>
            <a:r>
              <a:rPr lang="de-DE" sz="4000" dirty="0"/>
              <a:t>                                    (z. B.: </a:t>
            </a: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DIN EN ISO 9001</a:t>
            </a:r>
            <a:r>
              <a:rPr lang="de-DE" sz="4000" dirty="0"/>
              <a:t>) </a:t>
            </a:r>
            <a:endParaRPr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166687" y="3334383"/>
            <a:ext cx="11215726" cy="83530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buSzPct val="100000"/>
              <a:defRPr sz="2000">
                <a:solidFill>
                  <a:schemeClr val="tx1"/>
                </a:solidFill>
                <a:latin typeface="Arial"/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/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6pPr>
            <a:lvl7pPr marL="29718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7pPr>
            <a:lvl8pPr marL="34290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8pPr>
            <a:lvl9pPr marL="38862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 sz="20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4800" dirty="0">
                <a:solidFill>
                  <a:srgbClr val="FF0000"/>
                </a:solidFill>
              </a:rPr>
              <a:t>Sicherheitsnormen</a:t>
            </a:r>
            <a:endParaRPr dirty="0"/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Typ A: A</a:t>
            </a:r>
            <a:r>
              <a:rPr lang="de-DE" sz="4000" dirty="0"/>
              <a:t>llgemeine Grundsätze, z. B.:</a:t>
            </a:r>
            <a:br>
              <a:rPr lang="de-DE" sz="4000" dirty="0"/>
            </a:b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EN ISO 12100 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„Allgemeine Gestaltungsleitsätze“</a:t>
            </a:r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endParaRPr lang="de-DE" sz="4000" dirty="0"/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Typ B: </a:t>
            </a:r>
            <a:r>
              <a:rPr lang="de-DE" sz="4400" dirty="0">
                <a:solidFill>
                  <a:schemeClr val="accent5"/>
                </a:solidFill>
                <a:latin typeface="Source Sans Pro"/>
                <a:cs typeface="Arial"/>
              </a:rPr>
              <a:t>B</a:t>
            </a:r>
            <a:r>
              <a:rPr lang="de-DE" sz="4000" dirty="0"/>
              <a:t>asisnormen für Sicherheit, die für eine Reihe von Maschinen gelten, z. B.:</a:t>
            </a:r>
            <a:br>
              <a:rPr lang="de-DE" sz="4000" dirty="0"/>
            </a:b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EN ISO 13849 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„Sicherheitsbezogene Teile von Steuerungen“</a:t>
            </a:r>
          </a:p>
          <a:p>
            <a:pPr>
              <a:lnSpc>
                <a:spcPct val="110000"/>
              </a:lnSpc>
              <a:spcBef>
                <a:spcPts val="0"/>
              </a:spcBef>
              <a:buSzTx/>
              <a:defRPr/>
            </a:pPr>
            <a:endParaRPr lang="de-DE" sz="40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lnSpc>
                <a:spcPct val="110000"/>
              </a:lnSpc>
              <a:buSzTx/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Typ C: </a:t>
            </a:r>
            <a:r>
              <a:rPr lang="de-DE" sz="4000" dirty="0"/>
              <a:t>Konkrete, detaillierte Anforderungen für spezielle Maschinen, z. B. : </a:t>
            </a:r>
            <a:br>
              <a:rPr lang="de-DE" sz="4000" dirty="0"/>
            </a:br>
            <a:r>
              <a:rPr lang="de-DE" sz="3600" b="1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DIN EN 415 </a:t>
            </a:r>
            <a:r>
              <a:rPr lang="de-DE" sz="36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„Verpackungsmaschinen“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693727"/>
            <a:ext cx="22399344" cy="1098955"/>
          </a:xfrm>
        </p:spPr>
        <p:txBody>
          <a:bodyPr/>
          <a:lstStyle/>
          <a:p>
            <a:pPr>
              <a:defRPr/>
            </a:pPr>
            <a:r>
              <a:rPr lang="de-DE" b="0"/>
              <a:t>2.3 Arten von Normen nach dem Regelkreis P-D-C-A 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 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7</a:t>
            </a:fld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52106" y="3019245"/>
            <a:ext cx="9902606" cy="51528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693727"/>
            <a:ext cx="22399344" cy="1098955"/>
          </a:xfrm>
        </p:spPr>
        <p:txBody>
          <a:bodyPr/>
          <a:lstStyle/>
          <a:p>
            <a:pPr>
              <a:defRPr/>
            </a:pPr>
            <a:r>
              <a:rPr lang="de-DE" b="0"/>
              <a:t>2.3 Arten von Normen nach dem Regelkreis P-D-C-A 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 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94067" y="7970806"/>
            <a:ext cx="10326050" cy="56308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10901" y="3019245"/>
            <a:ext cx="9902606" cy="51528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693727"/>
            <a:ext cx="22399344" cy="1098955"/>
          </a:xfrm>
        </p:spPr>
        <p:txBody>
          <a:bodyPr/>
          <a:lstStyle/>
          <a:p>
            <a:pPr>
              <a:defRPr/>
            </a:pPr>
            <a:r>
              <a:rPr lang="de-DE" b="0"/>
              <a:t>2.3 Arten von Normen nach dem Regelkreis P-D-C-A 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 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94067" y="7970806"/>
            <a:ext cx="10326050" cy="56308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10901" y="3019245"/>
            <a:ext cx="9902606" cy="51528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49572" y="8103094"/>
            <a:ext cx="8344077" cy="49204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-BRS">
      <a:dk1>
        <a:sysClr val="windowText" lastClr="000000"/>
      </a:dk1>
      <a:lt1>
        <a:sysClr val="window" lastClr="FFFFFF"/>
      </a:lt1>
      <a:dk2>
        <a:srgbClr val="00AEE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54A6C"/>
      </a:accent5>
      <a:accent6>
        <a:srgbClr val="70AD47"/>
      </a:accent6>
      <a:hlink>
        <a:srgbClr val="154A6C"/>
      </a:hlink>
      <a:folHlink>
        <a:srgbClr val="954F72"/>
      </a:folHlink>
    </a:clrScheme>
    <a:fontScheme name="H-BR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H-BRS_PPT-VL f. MA_Office 2019</Template>
  <TotalTime>0</TotalTime>
  <Words>800</Words>
  <Application>Microsoft Office PowerPoint</Application>
  <DocSecurity>0</DocSecurity>
  <PresentationFormat>Benutzerdefiniert</PresentationFormat>
  <Paragraphs>111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Source Sans Pro</vt:lpstr>
      <vt:lpstr>Wingdings</vt:lpstr>
      <vt:lpstr>Office</vt:lpstr>
      <vt:lpstr>Normen-ABC A: Arten von Normen   Video-Lecture  von: Prof. Dr.-Ing. Paul R. Melcher  Hochschul- und Kreisbibliothek Bonn-Rhein-Sieg     </vt:lpstr>
      <vt:lpstr>PowerPoint-Präsentation</vt:lpstr>
      <vt:lpstr>1 Normdefinitionen (lateinisch „norma“ = Richtschnur) </vt:lpstr>
      <vt:lpstr>2  Welche Arten von Normen gibt es?</vt:lpstr>
      <vt:lpstr>2.1 Arten von Normen nach Territorium </vt:lpstr>
      <vt:lpstr>2.2 Arten von Normen nach Themen von A-Z</vt:lpstr>
      <vt:lpstr>2.3 Arten von Normen nach dem Regelkreis P-D-C-A </vt:lpstr>
      <vt:lpstr>2.3 Arten von Normen nach dem Regelkreis P-D-C-A </vt:lpstr>
      <vt:lpstr>2.3 Arten von Normen nach dem Regelkreis P-D-C-A </vt:lpstr>
      <vt:lpstr>2.3 Arten von Normen nach dem Regelkreis P-D-C-A </vt:lpstr>
      <vt:lpstr>PowerPoint-Präsentation</vt:lpstr>
      <vt:lpstr>Viel Freude mit dem  Normen-ABC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Normen  Vorlesung von Prof. Dr. Paul Melcher</dc:title>
  <dc:subject>PPT Technische Normen</dc:subject>
  <dc:creator>Preuss, Sandra;Paul Melcher</dc:creator>
  <cp:keywords/>
  <dc:description/>
  <cp:lastModifiedBy>Sancillo, Anna</cp:lastModifiedBy>
  <cp:revision>123</cp:revision>
  <dcterms:created xsi:type="dcterms:W3CDTF">2023-04-14T07:27:50Z</dcterms:created>
  <dcterms:modified xsi:type="dcterms:W3CDTF">2023-08-21T08:55:11Z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405F48F6-0154-43CD-8B1F-AC9BCC184E66</vt:lpwstr>
  </property>
  <property fmtid="{D5CDD505-2E9C-101B-9397-08002B2CF9AE}" pid="3" name="ArticulatePath">
    <vt:lpwstr>230601 A Arten von Normen von Prof. Melcher</vt:lpwstr>
  </property>
</Properties>
</file>